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eg"/>
  <Override PartName="/ppt/media/image12.jpg" ContentType="image/jpeg"/>
  <Override PartName="/ppt/media/image13.jpg" ContentType="image/jpeg"/>
  <Override PartName="/ppt/media/image31.jpg" ContentType="image/jpeg"/>
  <Override PartName="/ppt/media/image35.jpg" ContentType="image/jpeg"/>
  <Override PartName="/ppt/media/image37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2.jpg" ContentType="image/jpeg"/>
  <Override PartName="/ppt/media/image4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62" r:id="rId3"/>
    <p:sldId id="261" r:id="rId4"/>
    <p:sldId id="318" r:id="rId5"/>
    <p:sldId id="320" r:id="rId6"/>
    <p:sldId id="316" r:id="rId7"/>
    <p:sldId id="321" r:id="rId8"/>
    <p:sldId id="322" r:id="rId9"/>
    <p:sldId id="324" r:id="rId10"/>
    <p:sldId id="329" r:id="rId11"/>
    <p:sldId id="330" r:id="rId12"/>
    <p:sldId id="325" r:id="rId13"/>
    <p:sldId id="263" r:id="rId14"/>
    <p:sldId id="296" r:id="rId15"/>
    <p:sldId id="265" r:id="rId16"/>
    <p:sldId id="304" r:id="rId17"/>
    <p:sldId id="331" r:id="rId18"/>
    <p:sldId id="279" r:id="rId19"/>
    <p:sldId id="297" r:id="rId20"/>
    <p:sldId id="292" r:id="rId21"/>
    <p:sldId id="295" r:id="rId22"/>
    <p:sldId id="293" r:id="rId23"/>
    <p:sldId id="294" r:id="rId24"/>
    <p:sldId id="276" r:id="rId25"/>
    <p:sldId id="268" r:id="rId26"/>
    <p:sldId id="269" r:id="rId27"/>
    <p:sldId id="326" r:id="rId28"/>
    <p:sldId id="328" r:id="rId29"/>
    <p:sldId id="313" r:id="rId30"/>
    <p:sldId id="270" r:id="rId31"/>
    <p:sldId id="271" r:id="rId32"/>
    <p:sldId id="273" r:id="rId33"/>
    <p:sldId id="280" r:id="rId34"/>
    <p:sldId id="285" r:id="rId35"/>
    <p:sldId id="291" r:id="rId36"/>
    <p:sldId id="306" r:id="rId37"/>
    <p:sldId id="302" r:id="rId38"/>
    <p:sldId id="303" r:id="rId39"/>
    <p:sldId id="305" r:id="rId40"/>
    <p:sldId id="299" r:id="rId41"/>
    <p:sldId id="332" r:id="rId42"/>
    <p:sldId id="333" r:id="rId43"/>
  </p:sldIdLst>
  <p:sldSz cx="9144000" cy="6858000" type="screen4x3"/>
  <p:notesSz cx="6858000" cy="9144000"/>
  <p:embeddedFontLst>
    <p:embeddedFont>
      <p:font typeface="腾祥嘉丽线黑简" panose="02010600030101010101" charset="-122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Open Sans Light" panose="020B0306030504020204" pitchFamily="34" charset="0"/>
      <p:regular r:id="rId50"/>
      <p:italic r:id="rId51"/>
    </p:embeddedFont>
    <p:embeddedFont>
      <p:font typeface="Wingdings 2" panose="05020102010507070707" pitchFamily="18" charset="2"/>
      <p:regular r:id="rId52"/>
    </p:embeddedFont>
    <p:embeddedFont>
      <p:font typeface="黑体" panose="02010609060101010101" pitchFamily="49" charset="-122"/>
      <p:regular r:id="rId53"/>
    </p:embeddedFont>
    <p:embeddedFont>
      <p:font typeface="微软雅黑" panose="020B0503020204020204" pitchFamily="34" charset="-122"/>
      <p:regular r:id="rId54"/>
      <p:bold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DDA70-9ABB-48BD-AFA1-521354C93EB2}" type="datetimeFigureOut">
              <a:rPr lang="zh-CN" altLang="en-US" smtClean="0"/>
              <a:t>2024/8/21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9187A-BB23-4800-A30B-D28C6B20B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6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9187A-BB23-4800-A30B-D28C6B20B06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44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9187A-BB23-4800-A30B-D28C6B20B06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26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2060848"/>
            <a:ext cx="7918648" cy="1080120"/>
          </a:xfrm>
        </p:spPr>
        <p:txBody>
          <a:bodyPr/>
          <a:lstStyle>
            <a:lvl1pPr>
              <a:defRPr>
                <a:latin typeface="思源黑体 CN Light" pitchFamily="34" charset="-122"/>
                <a:ea typeface="思源黑体 CN Light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56992"/>
            <a:ext cx="6048672" cy="50405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作者信息</a:t>
            </a:r>
            <a:r>
              <a:rPr lang="en-US" altLang="zh-CN" dirty="0"/>
              <a:t>/</a:t>
            </a:r>
            <a:r>
              <a:rPr lang="zh-CN" altLang="en-US" dirty="0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3E24-75C5-4466-B8AD-0A8FC8EA8740}" type="datetimeFigureOut">
              <a:rPr lang="zh-CN" altLang="en-US" smtClean="0"/>
              <a:t>2024/8/21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0170-A669-4B28-99AC-2739722B14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3140968"/>
            <a:ext cx="7740352" cy="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179512" y="116632"/>
            <a:ext cx="3829811" cy="492443"/>
            <a:chOff x="5085589" y="4533153"/>
            <a:chExt cx="3829811" cy="492443"/>
          </a:xfrm>
        </p:grpSpPr>
        <p:sp>
          <p:nvSpPr>
            <p:cNvPr id="10" name="TextBox 9"/>
            <p:cNvSpPr txBox="1"/>
            <p:nvPr/>
          </p:nvSpPr>
          <p:spPr>
            <a:xfrm>
              <a:off x="5486400" y="4533153"/>
              <a:ext cx="3429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tx2">
                      <a:lumMod val="75000"/>
                    </a:schemeClr>
                  </a:solidFill>
                  <a:latin typeface="腾祥嘉丽线黑简" pitchFamily="2" charset="-122"/>
                  <a:ea typeface="腾祥嘉丽线黑简" pitchFamily="2" charset="-122"/>
                </a:rPr>
                <a:t>           </a:t>
              </a:r>
              <a:r>
                <a:rPr lang="zh-CN" altLang="en-US" sz="1300" dirty="0">
                  <a:solidFill>
                    <a:schemeClr val="tx2">
                      <a:lumMod val="75000"/>
                    </a:schemeClr>
                  </a:solidFill>
                  <a:latin typeface="腾祥嘉丽线黑简" pitchFamily="2" charset="-122"/>
                  <a:ea typeface="腾祥嘉丽线黑简" pitchFamily="2" charset="-122"/>
                </a:rPr>
                <a:t>信息学院</a:t>
              </a:r>
              <a:endParaRPr lang="en-US" altLang="zh-CN" sz="1300" dirty="0">
                <a:solidFill>
                  <a:schemeClr val="tx2">
                    <a:lumMod val="75000"/>
                  </a:schemeClr>
                </a:solidFill>
                <a:latin typeface="腾祥嘉丽线黑简" pitchFamily="2" charset="-122"/>
                <a:ea typeface="腾祥嘉丽线黑简" pitchFamily="2" charset="-122"/>
              </a:endParaRPr>
            </a:p>
            <a:p>
              <a:r>
                <a:rPr lang="en-US" altLang="zh-CN" sz="700" dirty="0">
                  <a:solidFill>
                    <a:schemeClr val="tx2">
                      <a:lumMod val="7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SCHOOL of INFORMATION SCIENCE &amp; ENGINEERING</a:t>
              </a:r>
            </a:p>
            <a:p>
              <a:r>
                <a:rPr lang="en-US" altLang="zh-CN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www.ise.ynu.eud.cn</a:t>
              </a:r>
            </a:p>
          </p:txBody>
        </p:sp>
        <p:pic>
          <p:nvPicPr>
            <p:cNvPr id="11" name="Picture 3" descr="F:\lab\H16\ynu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125" y="4565125"/>
              <a:ext cx="650927" cy="201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F:\lab\H16\logo_r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589" y="4565125"/>
              <a:ext cx="420624" cy="420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画布 1"/>
          <p:cNvGrpSpPr/>
          <p:nvPr userDrawn="1"/>
        </p:nvGrpSpPr>
        <p:grpSpPr>
          <a:xfrm>
            <a:off x="6705805" y="5249308"/>
            <a:ext cx="2330584" cy="720080"/>
            <a:chOff x="0" y="0"/>
            <a:chExt cx="2834640" cy="912046"/>
          </a:xfrm>
        </p:grpSpPr>
        <p:sp>
          <p:nvSpPr>
            <p:cNvPr id="17" name="矩形 16"/>
            <p:cNvSpPr/>
            <p:nvPr userDrawn="1"/>
          </p:nvSpPr>
          <p:spPr>
            <a:xfrm>
              <a:off x="0" y="0"/>
              <a:ext cx="2834640" cy="908050"/>
            </a:xfrm>
            <a:prstGeom prst="rect">
              <a:avLst/>
            </a:prstGeom>
          </p:spPr>
        </p:sp>
        <p:cxnSp>
          <p:nvCxnSpPr>
            <p:cNvPr id="18" name="直接连接符 17"/>
            <p:cNvCxnSpPr/>
            <p:nvPr userDrawn="1"/>
          </p:nvCxnSpPr>
          <p:spPr>
            <a:xfrm>
              <a:off x="175164" y="290433"/>
              <a:ext cx="0" cy="6216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3"/>
            <p:cNvSpPr txBox="1"/>
            <p:nvPr userDrawn="1"/>
          </p:nvSpPr>
          <p:spPr>
            <a:xfrm>
              <a:off x="192421" y="246958"/>
              <a:ext cx="2610196" cy="66508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1300"/>
                </a:lnSpc>
                <a:spcAft>
                  <a:spcPts val="0"/>
                </a:spcAft>
              </a:pPr>
              <a:r>
                <a:rPr lang="en-US" sz="10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ource Han Sans Light"/>
                  <a:ea typeface="宋体"/>
                  <a:cs typeface="Times New Roman"/>
                </a:rPr>
                <a:t>ADD: </a:t>
              </a:r>
              <a:r>
                <a:rPr lang="zh-CN" sz="10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ea typeface="Source Han Sans Light"/>
                  <a:cs typeface="Times New Roman"/>
                </a:rPr>
                <a:t>云南大学呈贡校区 信息学院</a:t>
              </a:r>
              <a:endParaRPr 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宋体"/>
                <a:cs typeface="Times New Roman"/>
              </a:endParaRPr>
            </a:p>
            <a:p>
              <a:pPr algn="just">
                <a:lnSpc>
                  <a:spcPts val="1300"/>
                </a:lnSpc>
                <a:spcAft>
                  <a:spcPts val="0"/>
                </a:spcAft>
              </a:pPr>
              <a:r>
                <a:rPr lang="en-US" sz="10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ource Han Sans Light"/>
                  <a:ea typeface="宋体"/>
                  <a:cs typeface="Times New Roman"/>
                </a:rPr>
                <a:t>P.C :  650500</a:t>
              </a:r>
              <a:endParaRPr 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宋体"/>
                <a:cs typeface="Times New Roman"/>
              </a:endParaRPr>
            </a:p>
            <a:p>
              <a:pPr algn="just">
                <a:lnSpc>
                  <a:spcPts val="1300"/>
                </a:lnSpc>
                <a:spcAft>
                  <a:spcPts val="0"/>
                </a:spcAft>
              </a:pPr>
              <a:r>
                <a:rPr lang="en-US" sz="10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ource Han Sans Light"/>
                  <a:ea typeface="宋体"/>
                  <a:cs typeface="Times New Roman"/>
                </a:rPr>
                <a:t>Tell:  0871 – 6503 3085</a:t>
              </a:r>
              <a:endParaRPr 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宋体"/>
                <a:cs typeface="Times New Roman"/>
              </a:endParaRPr>
            </a:p>
          </p:txBody>
        </p:sp>
        <p:sp>
          <p:nvSpPr>
            <p:cNvPr id="20" name="文本框 4"/>
            <p:cNvSpPr txBox="1"/>
            <p:nvPr userDrawn="1"/>
          </p:nvSpPr>
          <p:spPr>
            <a:xfrm>
              <a:off x="0" y="0"/>
              <a:ext cx="2493382" cy="29908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ts val="1200"/>
                </a:lnSpc>
                <a:spcAft>
                  <a:spcPts val="0"/>
                </a:spcAft>
              </a:pPr>
              <a:r>
                <a:rPr lang="en-US" sz="12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Open Sans Light"/>
                  <a:ea typeface="Source Han Sans Light"/>
                  <a:cs typeface="Times New Roman"/>
                </a:rPr>
                <a:t>http://www.ise.ynu.edu.cn</a:t>
              </a:r>
              <a:endParaRPr 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宋体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172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:\school\logos\squ_bi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4"/>
          <a:stretch/>
        </p:blipFill>
        <p:spPr bwMode="auto">
          <a:xfrm>
            <a:off x="101116" y="72008"/>
            <a:ext cx="908720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-612576" y="6237312"/>
            <a:ext cx="10297144" cy="6480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268760"/>
            <a:ext cx="8229600" cy="48574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3E24-75C5-4466-B8AD-0A8FC8EA8740}" type="datetimeFigureOut">
              <a:rPr lang="zh-CN" altLang="en-US" smtClean="0"/>
              <a:t>2024/8/21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0170-A669-4B28-99AC-2739722B14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908720"/>
            <a:ext cx="7740352" cy="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1115616" y="260648"/>
            <a:ext cx="6624736" cy="648072"/>
          </a:xfrm>
        </p:spPr>
        <p:txBody>
          <a:bodyPr>
            <a:normAutofit/>
          </a:bodyPr>
          <a:lstStyle>
            <a:lvl1pPr>
              <a:defRPr sz="3600">
                <a:latin typeface="思源黑体 CN Light" pitchFamily="34" charset="-122"/>
                <a:ea typeface="思源黑体 CN Light" pitchFamily="34" charset="-122"/>
              </a:defRPr>
            </a:lvl1pPr>
          </a:lstStyle>
          <a:p>
            <a:r>
              <a:rPr lang="en-US" altLang="zh-CN" dirty="0"/>
              <a:t>1.1</a:t>
            </a:r>
            <a:r>
              <a:rPr lang="zh-CN" altLang="en-US" dirty="0"/>
              <a:t>本页标题</a:t>
            </a:r>
          </a:p>
        </p:txBody>
      </p:sp>
    </p:spTree>
    <p:extLst>
      <p:ext uri="{BB962C8B-B14F-4D97-AF65-F5344CB8AC3E}">
        <p14:creationId xmlns:p14="http://schemas.microsoft.com/office/powerpoint/2010/main" val="7859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-612576" y="6237312"/>
            <a:ext cx="10297144" cy="6480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I:\school\logos\squ_bi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4"/>
          <a:stretch/>
        </p:blipFill>
        <p:spPr bwMode="auto">
          <a:xfrm>
            <a:off x="101116" y="72008"/>
            <a:ext cx="908720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15616" y="260648"/>
            <a:ext cx="6624736" cy="648072"/>
          </a:xfrm>
        </p:spPr>
        <p:txBody>
          <a:bodyPr>
            <a:normAutofit/>
          </a:bodyPr>
          <a:lstStyle>
            <a:lvl1pPr>
              <a:defRPr sz="3600">
                <a:latin typeface="思源黑体 CN Light" pitchFamily="34" charset="-122"/>
                <a:ea typeface="思源黑体 CN Light" pitchFamily="34" charset="-122"/>
              </a:defRPr>
            </a:lvl1pPr>
          </a:lstStyle>
          <a:p>
            <a:r>
              <a:rPr lang="en-US" altLang="zh-CN" dirty="0"/>
              <a:t>1.1</a:t>
            </a:r>
            <a:r>
              <a:rPr lang="zh-CN" altLang="en-US" dirty="0"/>
              <a:t>本页标题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268761"/>
            <a:ext cx="8229600" cy="2016224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板块一标题</a:t>
            </a:r>
          </a:p>
          <a:p>
            <a:pPr lvl="1"/>
            <a:r>
              <a:rPr lang="zh-CN" altLang="en-US" dirty="0"/>
              <a:t>板块一正文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353E24-75C5-4466-B8AD-0A8FC8EA8740}" type="datetimeFigureOut">
              <a:rPr lang="zh-CN" altLang="en-US" smtClean="0"/>
              <a:pPr/>
              <a:t>2024/8/21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BE0170-A669-4B28-99AC-2739722B140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908720"/>
            <a:ext cx="7740352" cy="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457200" y="3573016"/>
            <a:ext cx="8229600" cy="2016224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板块二标题</a:t>
            </a:r>
          </a:p>
          <a:p>
            <a:pPr lvl="1"/>
            <a:r>
              <a:rPr lang="zh-CN" altLang="en-US" dirty="0"/>
              <a:t>板块二正文</a:t>
            </a:r>
          </a:p>
        </p:txBody>
      </p:sp>
    </p:spTree>
    <p:extLst>
      <p:ext uri="{BB962C8B-B14F-4D97-AF65-F5344CB8AC3E}">
        <p14:creationId xmlns:p14="http://schemas.microsoft.com/office/powerpoint/2010/main" val="282446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:\school\logos\squ_bi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4"/>
          <a:stretch/>
        </p:blipFill>
        <p:spPr bwMode="auto">
          <a:xfrm>
            <a:off x="101116" y="72008"/>
            <a:ext cx="908720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-612576" y="6237312"/>
            <a:ext cx="10297144" cy="6480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3E24-75C5-4466-B8AD-0A8FC8EA8740}" type="datetimeFigureOut">
              <a:rPr lang="zh-CN" altLang="en-US" smtClean="0"/>
              <a:t>2024/8/21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0170-A669-4B28-99AC-2739722B140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908720"/>
            <a:ext cx="7740352" cy="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1115616" y="260648"/>
            <a:ext cx="6624736" cy="648072"/>
          </a:xfrm>
        </p:spPr>
        <p:txBody>
          <a:bodyPr>
            <a:normAutofit/>
          </a:bodyPr>
          <a:lstStyle>
            <a:lvl1pPr>
              <a:defRPr sz="3600">
                <a:latin typeface="思源黑体 CN Light" pitchFamily="34" charset="-122"/>
                <a:ea typeface="思源黑体 CN Light" pitchFamily="34" charset="-122"/>
              </a:defRPr>
            </a:lvl1pPr>
          </a:lstStyle>
          <a:p>
            <a:r>
              <a:rPr lang="en-US" altLang="zh-CN" dirty="0"/>
              <a:t>1.1</a:t>
            </a:r>
            <a:r>
              <a:rPr lang="zh-CN" altLang="en-US" dirty="0"/>
              <a:t>本页标题</a:t>
            </a:r>
          </a:p>
        </p:txBody>
      </p:sp>
    </p:spTree>
    <p:extLst>
      <p:ext uri="{BB962C8B-B14F-4D97-AF65-F5344CB8AC3E}">
        <p14:creationId xmlns:p14="http://schemas.microsoft.com/office/powerpoint/2010/main" val="8886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3140968"/>
            <a:ext cx="9180512" cy="1728192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23528" y="2204864"/>
            <a:ext cx="7918648" cy="936104"/>
          </a:xfrm>
        </p:spPr>
        <p:txBody>
          <a:bodyPr/>
          <a:lstStyle>
            <a:lvl1pPr>
              <a:defRPr>
                <a:latin typeface="思源黑体 CN Light" pitchFamily="34" charset="-122"/>
                <a:ea typeface="思源黑体 CN Light" pitchFamily="34" charset="-122"/>
              </a:defRPr>
            </a:lvl1pPr>
          </a:lstStyle>
          <a:p>
            <a:r>
              <a:rPr lang="zh-CN" altLang="en-US" dirty="0"/>
              <a:t>一、章节标题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11324"/>
            <a:ext cx="6048672" cy="141381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思源黑体 CN Light" pitchFamily="34" charset="-122"/>
                <a:ea typeface="思源黑体 CN Light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1.1  </a:t>
            </a:r>
            <a:r>
              <a:rPr lang="zh-CN" altLang="en-US" dirty="0"/>
              <a:t>本章小节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1.2  </a:t>
            </a:r>
            <a:r>
              <a:rPr lang="zh-CN" altLang="en-US" dirty="0"/>
              <a:t>本章小节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1.3  </a:t>
            </a:r>
            <a:r>
              <a:rPr lang="zh-CN" altLang="en-US" dirty="0"/>
              <a:t>本章小节</a:t>
            </a:r>
            <a:r>
              <a:rPr lang="en-US" altLang="zh-CN" dirty="0"/>
              <a:t>3</a:t>
            </a:r>
          </a:p>
          <a:p>
            <a:r>
              <a:rPr lang="en-US" altLang="zh-CN" dirty="0"/>
              <a:t>1.4  (</a:t>
            </a:r>
            <a:r>
              <a:rPr lang="zh-CN" altLang="en-US" dirty="0"/>
              <a:t>如不需要该板块，可在母版中删除调整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3E24-75C5-4466-B8AD-0A8FC8EA8740}" type="datetimeFigureOut">
              <a:rPr lang="zh-CN" altLang="en-US" smtClean="0"/>
              <a:t>2024/8/21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0170-A669-4B28-99AC-2739722B140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79512" y="116632"/>
            <a:ext cx="3829811" cy="492443"/>
            <a:chOff x="5085589" y="4533153"/>
            <a:chExt cx="3829811" cy="492443"/>
          </a:xfrm>
        </p:grpSpPr>
        <p:sp>
          <p:nvSpPr>
            <p:cNvPr id="10" name="TextBox 9"/>
            <p:cNvSpPr txBox="1"/>
            <p:nvPr/>
          </p:nvSpPr>
          <p:spPr>
            <a:xfrm>
              <a:off x="5486400" y="4533153"/>
              <a:ext cx="3429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tx2">
                      <a:lumMod val="75000"/>
                    </a:schemeClr>
                  </a:solidFill>
                  <a:latin typeface="腾祥嘉丽线黑简" pitchFamily="2" charset="-122"/>
                  <a:ea typeface="腾祥嘉丽线黑简" pitchFamily="2" charset="-122"/>
                </a:rPr>
                <a:t>           </a:t>
              </a:r>
              <a:r>
                <a:rPr lang="zh-CN" altLang="en-US" sz="1300" dirty="0">
                  <a:solidFill>
                    <a:schemeClr val="tx2">
                      <a:lumMod val="75000"/>
                    </a:schemeClr>
                  </a:solidFill>
                  <a:latin typeface="腾祥嘉丽线黑简" pitchFamily="2" charset="-122"/>
                  <a:ea typeface="腾祥嘉丽线黑简" pitchFamily="2" charset="-122"/>
                </a:rPr>
                <a:t>信息学院</a:t>
              </a:r>
              <a:endParaRPr lang="en-US" altLang="zh-CN" sz="1300" dirty="0">
                <a:solidFill>
                  <a:schemeClr val="tx2">
                    <a:lumMod val="75000"/>
                  </a:schemeClr>
                </a:solidFill>
                <a:latin typeface="腾祥嘉丽线黑简" pitchFamily="2" charset="-122"/>
                <a:ea typeface="腾祥嘉丽线黑简" pitchFamily="2" charset="-122"/>
              </a:endParaRPr>
            </a:p>
            <a:p>
              <a:r>
                <a:rPr lang="en-US" altLang="zh-CN" sz="700" dirty="0">
                  <a:solidFill>
                    <a:schemeClr val="tx2">
                      <a:lumMod val="7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SCHOOL of INFORMATION SCIENCE &amp; ENGINEERING</a:t>
              </a:r>
            </a:p>
            <a:p>
              <a:r>
                <a:rPr lang="en-US" altLang="zh-CN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www.ise.ynu.eud.cn</a:t>
              </a:r>
            </a:p>
          </p:txBody>
        </p:sp>
        <p:pic>
          <p:nvPicPr>
            <p:cNvPr id="11" name="Picture 3" descr="F:\lab\H16\ynu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125" y="4565125"/>
              <a:ext cx="650927" cy="201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F:\lab\H16\logo_r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589" y="4565125"/>
              <a:ext cx="420624" cy="420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画布 1"/>
          <p:cNvGrpSpPr/>
          <p:nvPr userDrawn="1"/>
        </p:nvGrpSpPr>
        <p:grpSpPr>
          <a:xfrm>
            <a:off x="6719731" y="4942339"/>
            <a:ext cx="2330584" cy="720080"/>
            <a:chOff x="0" y="0"/>
            <a:chExt cx="2834640" cy="912046"/>
          </a:xfrm>
        </p:grpSpPr>
        <p:sp>
          <p:nvSpPr>
            <p:cNvPr id="17" name="矩形 16"/>
            <p:cNvSpPr/>
            <p:nvPr userDrawn="1"/>
          </p:nvSpPr>
          <p:spPr>
            <a:xfrm>
              <a:off x="0" y="0"/>
              <a:ext cx="2834640" cy="908050"/>
            </a:xfrm>
            <a:prstGeom prst="rect">
              <a:avLst/>
            </a:prstGeom>
          </p:spPr>
        </p:sp>
        <p:cxnSp>
          <p:nvCxnSpPr>
            <p:cNvPr id="18" name="直接连接符 17"/>
            <p:cNvCxnSpPr/>
            <p:nvPr userDrawn="1"/>
          </p:nvCxnSpPr>
          <p:spPr>
            <a:xfrm>
              <a:off x="175164" y="290433"/>
              <a:ext cx="0" cy="6216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3"/>
            <p:cNvSpPr txBox="1"/>
            <p:nvPr userDrawn="1"/>
          </p:nvSpPr>
          <p:spPr>
            <a:xfrm>
              <a:off x="192421" y="246958"/>
              <a:ext cx="2610196" cy="66508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1300"/>
                </a:lnSpc>
                <a:spcAft>
                  <a:spcPts val="0"/>
                </a:spcAft>
              </a:pPr>
              <a:r>
                <a:rPr lang="en-US" sz="10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ource Han Sans Light"/>
                  <a:ea typeface="宋体"/>
                  <a:cs typeface="Times New Roman"/>
                </a:rPr>
                <a:t>ADD: </a:t>
              </a:r>
              <a:r>
                <a:rPr lang="zh-CN" sz="10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ea typeface="Source Han Sans Light"/>
                  <a:cs typeface="Times New Roman"/>
                </a:rPr>
                <a:t>云南大学呈贡校区 信息学院</a:t>
              </a:r>
              <a:endParaRPr 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宋体"/>
                <a:cs typeface="Times New Roman"/>
              </a:endParaRPr>
            </a:p>
            <a:p>
              <a:pPr algn="just">
                <a:lnSpc>
                  <a:spcPts val="1300"/>
                </a:lnSpc>
                <a:spcAft>
                  <a:spcPts val="0"/>
                </a:spcAft>
              </a:pPr>
              <a:r>
                <a:rPr lang="en-US" sz="10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ource Han Sans Light"/>
                  <a:ea typeface="宋体"/>
                  <a:cs typeface="Times New Roman"/>
                </a:rPr>
                <a:t>P.C :  650500</a:t>
              </a:r>
              <a:endParaRPr 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宋体"/>
                <a:cs typeface="Times New Roman"/>
              </a:endParaRPr>
            </a:p>
            <a:p>
              <a:pPr algn="just">
                <a:lnSpc>
                  <a:spcPts val="1300"/>
                </a:lnSpc>
                <a:spcAft>
                  <a:spcPts val="0"/>
                </a:spcAft>
              </a:pPr>
              <a:r>
                <a:rPr lang="en-US" sz="10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ource Han Sans Light"/>
                  <a:ea typeface="宋体"/>
                  <a:cs typeface="Times New Roman"/>
                </a:rPr>
                <a:t>Tell:  0871 – 6503 3085</a:t>
              </a:r>
              <a:endParaRPr 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宋体"/>
                <a:cs typeface="Times New Roman"/>
              </a:endParaRPr>
            </a:p>
          </p:txBody>
        </p:sp>
        <p:sp>
          <p:nvSpPr>
            <p:cNvPr id="20" name="文本框 4"/>
            <p:cNvSpPr txBox="1"/>
            <p:nvPr userDrawn="1"/>
          </p:nvSpPr>
          <p:spPr>
            <a:xfrm>
              <a:off x="0" y="0"/>
              <a:ext cx="2493382" cy="29908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ts val="1200"/>
                </a:lnSpc>
                <a:spcAft>
                  <a:spcPts val="0"/>
                </a:spcAft>
              </a:pPr>
              <a:r>
                <a:rPr lang="en-US" sz="120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Open Sans Light"/>
                  <a:ea typeface="Source Han Sans Light"/>
                  <a:cs typeface="Times New Roman"/>
                </a:rPr>
                <a:t>http://www.ise.ynu.edu.cn</a:t>
              </a:r>
              <a:endParaRPr lang="zh-CN" sz="105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宋体"/>
                <a:cs typeface="Times New Roman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0" y="2204864"/>
            <a:ext cx="323528" cy="9361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-85961" y="271486"/>
            <a:ext cx="9289032" cy="997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I:\school\logos\fla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476672"/>
            <a:ext cx="813511" cy="81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467544" y="0"/>
            <a:ext cx="3168352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4000"/>
            </a:schemeClr>
          </a:solidFill>
          <a:ln>
            <a:solidFill>
              <a:srgbClr val="5F5F5F">
                <a:alpha val="6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1217" y="273050"/>
            <a:ext cx="2890664" cy="995710"/>
          </a:xfr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1.1</a:t>
            </a:r>
            <a:r>
              <a:rPr lang="zh-CN" altLang="en-US" dirty="0"/>
              <a:t>本页标题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01217" y="1412777"/>
            <a:ext cx="2890664" cy="352839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图片描述正文内容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1216" y="6356350"/>
            <a:ext cx="1090464" cy="365125"/>
          </a:xfrm>
        </p:spPr>
        <p:txBody>
          <a:bodyPr/>
          <a:lstStyle/>
          <a:p>
            <a:fld id="{BF353E24-75C5-4466-B8AD-0A8FC8EA8740}" type="datetimeFigureOut">
              <a:rPr lang="zh-CN" altLang="en-US" smtClean="0"/>
              <a:t>2024/8/21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03920" y="5949280"/>
            <a:ext cx="28956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051720" y="6356350"/>
            <a:ext cx="1440160" cy="365125"/>
          </a:xfrm>
        </p:spPr>
        <p:txBody>
          <a:bodyPr/>
          <a:lstStyle/>
          <a:p>
            <a:fld id="{D4BE0170-A669-4B28-99AC-2739722B14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923928" y="476672"/>
            <a:ext cx="4824536" cy="5688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82600" sx="99000" sy="99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填加图片</a:t>
            </a:r>
          </a:p>
        </p:txBody>
      </p:sp>
    </p:spTree>
    <p:extLst>
      <p:ext uri="{BB962C8B-B14F-4D97-AF65-F5344CB8AC3E}">
        <p14:creationId xmlns:p14="http://schemas.microsoft.com/office/powerpoint/2010/main" val="78608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-612576" y="5301208"/>
            <a:ext cx="10297144" cy="15841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9836" y="5301208"/>
            <a:ext cx="6874532" cy="360040"/>
          </a:xfrm>
        </p:spPr>
        <p:txBody>
          <a:bodyPr anchor="b"/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3688" y="980728"/>
            <a:ext cx="5486400" cy="424847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09836" y="5661248"/>
            <a:ext cx="6874532" cy="51095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3E24-75C5-4466-B8AD-0A8FC8EA8740}" type="datetimeFigureOut">
              <a:rPr lang="zh-CN" altLang="en-US" smtClean="0"/>
              <a:t>2024/8/21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0170-A669-4B28-99AC-2739722B14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3" descr="I:\school\logos\squ_bi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4"/>
          <a:stretch/>
        </p:blipFill>
        <p:spPr bwMode="auto">
          <a:xfrm>
            <a:off x="101116" y="72008"/>
            <a:ext cx="908720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1115616" y="260648"/>
            <a:ext cx="6624736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思源黑体 CN Light" pitchFamily="34" charset="-122"/>
                <a:ea typeface="思源黑体 CN Light" pitchFamily="34" charset="-122"/>
                <a:cs typeface="+mj-cs"/>
              </a:defRPr>
            </a:lvl1pPr>
          </a:lstStyle>
          <a:p>
            <a:r>
              <a:rPr lang="en-US" altLang="zh-CN"/>
              <a:t>1.1</a:t>
            </a:r>
            <a:r>
              <a:rPr lang="zh-CN" altLang="en-US"/>
              <a:t>本页标题</a:t>
            </a:r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908720"/>
            <a:ext cx="7740352" cy="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37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3E24-75C5-4466-B8AD-0A8FC8EA8740}" type="datetimeFigureOut">
              <a:rPr lang="zh-CN" altLang="en-US" smtClean="0"/>
              <a:t>2024/8/21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0170-A669-4B28-99AC-2739722B1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21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5000">
              <a:schemeClr val="bg1">
                <a:lumMod val="95000"/>
                <a:alpha val="8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大标题样式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正文标题样式</a:t>
            </a:r>
          </a:p>
          <a:p>
            <a:pPr lvl="1"/>
            <a:r>
              <a:rPr lang="zh-CN" altLang="en-US" dirty="0"/>
              <a:t>正文内容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F353E24-75C5-4466-B8AD-0A8FC8EA8740}" type="datetimeFigureOut">
              <a:rPr lang="zh-CN" altLang="en-US" smtClean="0"/>
              <a:pPr/>
              <a:t>2024/8/21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4BE0170-A669-4B28-99AC-2739722B14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85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3" r:id="rId4"/>
    <p:sldLayoutId id="2147483660" r:id="rId5"/>
    <p:sldLayoutId id="2147483656" r:id="rId6"/>
    <p:sldLayoutId id="2147483657" r:id="rId7"/>
    <p:sldLayoutId id="2147483655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思源黑体 CN Light" pitchFamily="34" charset="-122"/>
          <a:ea typeface="思源黑体 CN Light" pitchFamily="34" charset="-122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exacity/deeplearningbook-chinese/releases/download/v0.5-beta/dlbook_cn_v0.5-beta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jJyVQ1S" TargetMode="External"/><Relationship Id="rId2" Type="http://schemas.openxmlformats.org/officeDocument/2006/relationships/hyperlink" Target="https://www.coursera.org/learn/machine-learning/home/welc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hyperlink" Target="https://github.com/wangjin0818/Coursera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FT4y1E74V?from=search&amp;seid=15597552086931066401" TargetMode="External"/><Relationship Id="rId2" Type="http://schemas.openxmlformats.org/officeDocument/2006/relationships/hyperlink" Target="http://mooc.study.163.com/smartSpec/detail/1001319001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wangjin@ynu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dblp.uni-trier.de/db/conf/acl/" TargetMode="External"/><Relationship Id="rId3" Type="http://schemas.openxmlformats.org/officeDocument/2006/relationships/hyperlink" Target="http://dblp.uni-trier.de/db/conf/cvpr/" TargetMode="External"/><Relationship Id="rId7" Type="http://schemas.openxmlformats.org/officeDocument/2006/relationships/hyperlink" Target="http://dblp.uni-trier.de/db/conf/nips/" TargetMode="External"/><Relationship Id="rId2" Type="http://schemas.openxmlformats.org/officeDocument/2006/relationships/hyperlink" Target="http://dblp.uni-trier.de/db/conf/aa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blp.uni-trier.de/db/conf/ijcai/" TargetMode="External"/><Relationship Id="rId5" Type="http://schemas.openxmlformats.org/officeDocument/2006/relationships/hyperlink" Target="http://dblp.uni-trier.de/db/conf/icml/" TargetMode="External"/><Relationship Id="rId4" Type="http://schemas.openxmlformats.org/officeDocument/2006/relationships/hyperlink" Target="http://dblp.uni-trier.de/db/conf/icc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blp.uni-trier.de/db/journals/pami/" TargetMode="External"/><Relationship Id="rId2" Type="http://schemas.openxmlformats.org/officeDocument/2006/relationships/hyperlink" Target="http://dblp.uni-trier.de/db/journals/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blp.uni-trier.de/db/journals/jmlr/" TargetMode="External"/><Relationship Id="rId4" Type="http://schemas.openxmlformats.org/officeDocument/2006/relationships/hyperlink" Target="http://dblp.uni-trier.de/db/journals/ijcv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tinuum.i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zh-cn/cudnn" TargetMode="External"/><Relationship Id="rId2" Type="http://schemas.openxmlformats.org/officeDocument/2006/relationships/hyperlink" Target="https://developer.nvidia.com/zh-cn/cuda-toolk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机器学习与智能数据处理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3528" y="3356992"/>
            <a:ext cx="6048672" cy="172819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年秋节学期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王津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2024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28</a:t>
            </a:r>
            <a:r>
              <a:rPr lang="zh-CN" altLang="en-US" dirty="0">
                <a:solidFill>
                  <a:schemeClr val="tx1"/>
                </a:solidFill>
              </a:rPr>
              <a:t>日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15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F66865-3A11-4607-8962-057127781C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ChatGPT</a:t>
            </a:r>
            <a:r>
              <a:rPr lang="zh-CN" altLang="en-US" dirty="0"/>
              <a:t>：</a:t>
            </a:r>
            <a:r>
              <a:rPr lang="en-US" altLang="zh-CN" dirty="0"/>
              <a:t>https://chat.openai.com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D7A327-C02E-4640-A5A9-D518CCA7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ChatGPT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1A1470-4FFF-4F00-8C86-6BB699CC5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0" y="1916832"/>
            <a:ext cx="8553860" cy="44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9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15A8FEE-30D7-47A5-A54B-FFF7F9A6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Midjourney</a:t>
            </a:r>
            <a:endParaRPr lang="zh-CN" altLang="en-US" dirty="0"/>
          </a:p>
        </p:txBody>
      </p:sp>
      <p:pic>
        <p:nvPicPr>
          <p:cNvPr id="1026" name="Picture 2" descr="https://nimg.ws.126.net/?url=http%3A%2F%2Fdingyue.ws.126.net%2F2022%2F0511%2F034aab06j00rbp34d00rcd200u000i8g00id00b5.jpg&amp;thumbnail=660x2147483647&amp;quality=80&amp;type=jpg">
            <a:extLst>
              <a:ext uri="{FF2B5EF4-FFF2-40B4-BE49-F238E27FC236}">
                <a16:creationId xmlns:a16="http://schemas.microsoft.com/office/drawing/2014/main" id="{295F59B4-CDA2-4125-8D7D-69B5EF99CEA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0" y="1268413"/>
            <a:ext cx="7995299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2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8851FDA-FE7E-4CBB-8E5B-2ED70F2F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为什么要学习人工智能？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17A72E-F151-4D43-9EF6-CE3F07A1D2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0" y="1124744"/>
            <a:ext cx="79379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46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57200" y="1124744"/>
            <a:ext cx="8435280" cy="500141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/>
              <a:t>Python </a:t>
            </a:r>
            <a:r>
              <a:rPr lang="zh-CN" altLang="en-US" dirty="0"/>
              <a:t>编程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机器学习算法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神经网络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深度学习编程 </a:t>
            </a:r>
            <a:r>
              <a:rPr lang="en-US" altLang="zh-CN" dirty="0"/>
              <a:t>(Torch</a:t>
            </a:r>
            <a:r>
              <a:rPr lang="zh-CN" altLang="en-US" dirty="0"/>
              <a:t>和</a:t>
            </a:r>
            <a:r>
              <a:rPr lang="en-US" altLang="zh-CN" dirty="0"/>
              <a:t>Transformers)</a:t>
            </a:r>
          </a:p>
          <a:p>
            <a:endParaRPr lang="en-US" altLang="zh-CN" dirty="0"/>
          </a:p>
          <a:p>
            <a:pPr marL="457200" indent="-457200">
              <a:buAutoNum type="arabicPeriod"/>
            </a:pPr>
            <a:endParaRPr lang="en-US" altLang="zh-CN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课程所学习的知识</a:t>
            </a:r>
          </a:p>
        </p:txBody>
      </p:sp>
    </p:spTree>
    <p:extLst>
      <p:ext uri="{BB962C8B-B14F-4D97-AF65-F5344CB8AC3E}">
        <p14:creationId xmlns:p14="http://schemas.microsoft.com/office/powerpoint/2010/main" val="369587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《</a:t>
            </a:r>
            <a:r>
              <a:rPr lang="zh-CN" altLang="en-US" dirty="0"/>
              <a:t>深度学习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      AI</a:t>
            </a:r>
            <a:r>
              <a:rPr lang="zh-CN" altLang="en-US" dirty="0"/>
              <a:t>圣经 </a:t>
            </a:r>
            <a:r>
              <a:rPr lang="en-US" altLang="zh-CN" dirty="0"/>
              <a:t>Deep Learning</a:t>
            </a:r>
            <a:r>
              <a:rPr lang="zh-CN" altLang="en-US" dirty="0"/>
              <a:t>中文版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Ian</a:t>
            </a:r>
            <a:r>
              <a:rPr lang="zh-CN" altLang="en-US" dirty="0"/>
              <a:t>，</a:t>
            </a:r>
            <a:r>
              <a:rPr lang="en-US" altLang="zh-CN" dirty="0"/>
              <a:t>Goodfellow</a:t>
            </a:r>
            <a:r>
              <a:rPr lang="zh-CN" altLang="en-US" dirty="0"/>
              <a:t>，</a:t>
            </a:r>
            <a:r>
              <a:rPr lang="en-US" altLang="zh-CN" dirty="0"/>
              <a:t> Yoshua</a:t>
            </a:r>
            <a:r>
              <a:rPr lang="zh-CN" altLang="en-US" dirty="0"/>
              <a:t>，</a:t>
            </a:r>
            <a:r>
              <a:rPr lang="en-US" altLang="zh-CN" dirty="0"/>
              <a:t>Bengio</a:t>
            </a:r>
            <a:r>
              <a:rPr lang="zh-CN" altLang="en-US" dirty="0"/>
              <a:t>著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en-US" altLang="zh-CN" dirty="0">
                <a:hlinkClick r:id="rId2"/>
              </a:rPr>
              <a:t>https://github.com/exacity/deeplearningbook-chinese/releases/download/v0.5-beta/dlbook_cn_v0.5-beta.pdf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课程教材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55" y="3426293"/>
            <a:ext cx="3277057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7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      周志华 著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统计机器学习模型部分，比较基础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课程教材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0928"/>
            <a:ext cx="3076848" cy="30768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57140"/>
            <a:ext cx="3343742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E8F03C-A8A2-4795-B9F9-A8DF839865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Dive into Deep Learning</a:t>
            </a:r>
          </a:p>
          <a:p>
            <a:r>
              <a:rPr lang="en-US" altLang="zh-CN" dirty="0"/>
              <a:t>    https://github.com/ShusenTang/Dive-into-DL-PyTorch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建议用</a:t>
            </a:r>
            <a:r>
              <a:rPr lang="en-US" altLang="zh-CN" dirty="0" err="1"/>
              <a:t>docsify</a:t>
            </a:r>
            <a:r>
              <a:rPr lang="zh-CN" altLang="en-US" dirty="0"/>
              <a:t>架设本地</a:t>
            </a:r>
            <a:r>
              <a:rPr lang="en-US" altLang="zh-CN" dirty="0"/>
              <a:t>web</a:t>
            </a:r>
            <a:r>
              <a:rPr lang="zh-CN" altLang="en-US" dirty="0"/>
              <a:t>服务器运行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E5A519-38A5-41F4-B21F-72318D4E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课程教材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9DC287-A9C6-4CE3-94F9-A4BF348B9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3" y="2780928"/>
            <a:ext cx="797061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8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E43876E-AC6D-4BFD-8977-0EFD73ED3B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1679757"/>
            <a:ext cx="8229600" cy="34984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F0E18759-94DF-411A-BEC5-D6F490A3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HuggingFace Transformers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62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Andrew Ng</a:t>
            </a:r>
            <a:r>
              <a:rPr lang="zh-CN" altLang="en-US" dirty="0"/>
              <a:t>的</a:t>
            </a:r>
            <a:r>
              <a:rPr lang="en-US" altLang="zh-CN" dirty="0"/>
              <a:t>《Machine Learning》</a:t>
            </a:r>
            <a:r>
              <a:rPr lang="zh-CN" altLang="en-US" dirty="0"/>
              <a:t>在线课程</a:t>
            </a:r>
            <a:endParaRPr lang="en-US" altLang="zh-CN" dirty="0"/>
          </a:p>
          <a:p>
            <a:r>
              <a:rPr lang="en-US" altLang="zh-CN" sz="2000" dirty="0">
                <a:hlinkClick r:id="rId2"/>
              </a:rPr>
              <a:t>https://www.coursera.org/learn/machine-learning/home/welcome</a:t>
            </a:r>
            <a:r>
              <a:rPr lang="en-US" altLang="zh-CN" sz="2000" dirty="0"/>
              <a:t> or</a:t>
            </a:r>
          </a:p>
          <a:p>
            <a:r>
              <a:rPr lang="en-US" altLang="zh-CN" sz="2000" dirty="0">
                <a:hlinkClick r:id="rId3"/>
              </a:rPr>
              <a:t>https://pan.baidu.com/s/1jJyVQ1S</a:t>
            </a:r>
            <a:r>
              <a:rPr lang="en-US" altLang="zh-CN" sz="2000" dirty="0"/>
              <a:t>    </a:t>
            </a:r>
            <a:r>
              <a:rPr lang="zh-CN" altLang="en-US" sz="2000" dirty="0"/>
              <a:t>密码：</a:t>
            </a:r>
            <a:r>
              <a:rPr lang="en-US" altLang="zh-CN" sz="2000" dirty="0"/>
              <a:t>hq2x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斯坦福大学 吴恩达教授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https://github.com/wangjin0818/CourseraML</a:t>
            </a:r>
            <a:r>
              <a:rPr lang="en-US" altLang="zh-CN" dirty="0"/>
              <a:t>  (Python</a:t>
            </a:r>
            <a:r>
              <a:rPr lang="zh-CN" altLang="en-US" dirty="0"/>
              <a:t>课程源码</a:t>
            </a:r>
            <a:r>
              <a:rPr lang="en-US" altLang="zh-CN" dirty="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课程教材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64" y="3557499"/>
            <a:ext cx="3970961" cy="2996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72" y="3598540"/>
            <a:ext cx="2415768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Andrew Ng</a:t>
            </a:r>
            <a:r>
              <a:rPr lang="zh-CN" altLang="en-US" dirty="0"/>
              <a:t>的</a:t>
            </a:r>
            <a:r>
              <a:rPr lang="en-US" altLang="zh-CN" dirty="0"/>
              <a:t>《Machine Learning》</a:t>
            </a:r>
            <a:r>
              <a:rPr lang="zh-CN" altLang="en-US" dirty="0"/>
              <a:t>在线课程</a:t>
            </a:r>
            <a:r>
              <a:rPr lang="en-US" altLang="zh-CN" dirty="0"/>
              <a:t>    </a:t>
            </a:r>
            <a:r>
              <a:rPr lang="en-US" altLang="zh-CN" dirty="0">
                <a:hlinkClick r:id="rId2"/>
              </a:rPr>
              <a:t>http://mooc.study.163.com/smartSpec/detail/1001319001.htm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课程链接</a:t>
            </a:r>
            <a:r>
              <a:rPr lang="en-US" altLang="zh-CN" dirty="0">
                <a:hlinkClick r:id="rId3"/>
              </a:rPr>
              <a:t>https://www.bilibili.com/video/BV1FT4y1E74V?from=search&amp;seid=15597552086931066401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课程教材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794299"/>
            <a:ext cx="4080762" cy="23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7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457200" y="2276872"/>
            <a:ext cx="8229600" cy="639762"/>
          </a:xfrm>
        </p:spPr>
        <p:txBody>
          <a:bodyPr/>
          <a:lstStyle/>
          <a:p>
            <a:r>
              <a:rPr lang="zh-CN" altLang="en-US" b="1" dirty="0"/>
              <a:t>王津   </a:t>
            </a:r>
            <a:r>
              <a:rPr lang="zh-CN" altLang="en-US" sz="2000" b="1" dirty="0"/>
              <a:t>教授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57200" y="3284984"/>
            <a:ext cx="8229600" cy="2262237"/>
          </a:xfrm>
        </p:spPr>
        <p:txBody>
          <a:bodyPr>
            <a:normAutofit/>
          </a:bodyPr>
          <a:lstStyle/>
          <a:p>
            <a:r>
              <a:rPr lang="zh-CN" altLang="en-US" dirty="0"/>
              <a:t>课程相关信息：</a:t>
            </a:r>
            <a:endParaRPr lang="en-US" altLang="zh-CN" dirty="0"/>
          </a:p>
          <a:p>
            <a:r>
              <a:rPr lang="en-US" altLang="zh-CN" dirty="0"/>
              <a:t>Tel: 13308859600</a:t>
            </a:r>
          </a:p>
          <a:p>
            <a:r>
              <a:rPr lang="en-US" altLang="zh-CN" dirty="0"/>
              <a:t>E-mail: </a:t>
            </a:r>
            <a:r>
              <a:rPr lang="en-US" altLang="zh-CN" dirty="0">
                <a:hlinkClick r:id="rId2"/>
              </a:rPr>
              <a:t>wangjin@ynu.edu.cn</a:t>
            </a:r>
            <a:endParaRPr lang="en-US" altLang="zh-CN" dirty="0"/>
          </a:p>
          <a:p>
            <a:r>
              <a:rPr lang="en-US" altLang="zh-CN" dirty="0"/>
              <a:t>Github: https://github.com/wangjin0818/Machine_Learning_2024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</p:spTree>
    <p:extLst>
      <p:ext uri="{BB962C8B-B14F-4D97-AF65-F5344CB8AC3E}">
        <p14:creationId xmlns:p14="http://schemas.microsoft.com/office/powerpoint/2010/main" val="142892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CCF</a:t>
            </a:r>
            <a:r>
              <a:rPr lang="zh-CN" altLang="en-US" dirty="0"/>
              <a:t>推荐列表</a:t>
            </a:r>
            <a:r>
              <a:rPr lang="en-US" altLang="zh-CN" dirty="0"/>
              <a:t>(A</a:t>
            </a:r>
            <a:r>
              <a:rPr lang="zh-CN" altLang="en-US" dirty="0"/>
              <a:t>类会议</a:t>
            </a:r>
            <a:r>
              <a:rPr lang="en-US" altLang="zh-CN" dirty="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相关研究领域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00231"/>
              </p:ext>
            </p:extLst>
          </p:nvPr>
        </p:nvGraphicFramePr>
        <p:xfrm>
          <a:off x="523874" y="1772816"/>
          <a:ext cx="8096251" cy="4327181"/>
        </p:xfrm>
        <a:graphic>
          <a:graphicData uri="http://schemas.openxmlformats.org/drawingml/2006/table">
            <a:tbl>
              <a:tblPr/>
              <a:tblGrid>
                <a:gridCol w="381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8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6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1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FFFFFF"/>
                          </a:solidFill>
                          <a:effectLst/>
                        </a:rPr>
                        <a:t>序号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rgbClr val="FFFFFF"/>
                          </a:solidFill>
                          <a:effectLst/>
                        </a:rPr>
                        <a:t>会议简称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rgbClr val="FFFFFF"/>
                          </a:solidFill>
                          <a:effectLst/>
                        </a:rPr>
                        <a:t>会议全称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rgbClr val="FFFFFF"/>
                          </a:solidFill>
                          <a:effectLst/>
                        </a:rPr>
                        <a:t>出版社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rgbClr val="FFFFFF"/>
                          </a:solidFill>
                          <a:effectLst/>
                        </a:rPr>
                        <a:t>网址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</a:rPr>
                        <a:t>AAAI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AAAI Conference on Artificial Intelligence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AAAI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366CC"/>
                          </a:solidFill>
                          <a:effectLst/>
                          <a:hlinkClick r:id="rId2"/>
                        </a:rPr>
                        <a:t>http://dblp.uni-trier.de/db/conf/aaai/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CVPR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IEEE Conference on Computer Vision</a:t>
                      </a:r>
                      <a:b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and Pattern Recognition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IEEE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366CC"/>
                          </a:solidFill>
                          <a:effectLst/>
                          <a:hlinkClick r:id="rId3"/>
                        </a:rPr>
                        <a:t>http://dblp.uni-trier.de/db/conf/cvpr/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ICCV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International Conference on Computer </a:t>
                      </a:r>
                      <a:b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Vision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IEEE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366CC"/>
                          </a:solidFill>
                          <a:effectLst/>
                          <a:hlinkClick r:id="rId4"/>
                        </a:rPr>
                        <a:t>http://dblp.uni-trier.de/db/conf/iccv/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ICML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International Conference on Machine </a:t>
                      </a:r>
                      <a:b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Learning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ACM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366CC"/>
                          </a:solidFill>
                          <a:effectLst/>
                          <a:hlinkClick r:id="rId5"/>
                        </a:rPr>
                        <a:t>http://dblp.uni-trier.de/db/conf/icml/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IJCAI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</a:rPr>
                        <a:t>International Joint Conference on </a:t>
                      </a:r>
                      <a:br>
                        <a:rPr lang="en-US" sz="1400" dirty="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</a:rPr>
                        <a:t>Artificial Intelligence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Morgan Kaufmann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366CC"/>
                          </a:solidFill>
                          <a:effectLst/>
                          <a:hlinkClick r:id="rId6"/>
                        </a:rPr>
                        <a:t>http://dblp.uni-trier.de/db/conf/ijcai/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NIPS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Annual Conference on Neural Information</a:t>
                      </a:r>
                      <a:b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Processing Systems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MIT Press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366CC"/>
                          </a:solidFill>
                          <a:effectLst/>
                          <a:hlinkClick r:id="rId7"/>
                        </a:rPr>
                        <a:t>http://dblp.uni-trier.de/db/conf/nips/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6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7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ACL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Annual Meeting of the Association for </a:t>
                      </a:r>
                      <a:b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Computational Linguistics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ACL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3366CC"/>
                          </a:solidFill>
                          <a:effectLst/>
                          <a:hlinkClick r:id="rId8"/>
                        </a:rPr>
                        <a:t>http://dblp.uni-trier.de/db/conf/acl/</a:t>
                      </a:r>
                      <a:endParaRPr lang="en-US" sz="14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CCF</a:t>
            </a:r>
            <a:r>
              <a:rPr lang="zh-CN" altLang="en-US" dirty="0"/>
              <a:t>推荐列表</a:t>
            </a:r>
            <a:r>
              <a:rPr lang="en-US" altLang="zh-CN" dirty="0"/>
              <a:t>(A</a:t>
            </a:r>
            <a:r>
              <a:rPr lang="zh-CN" altLang="en-US" dirty="0"/>
              <a:t>类会议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相关研究领域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4005"/>
              </p:ext>
            </p:extLst>
          </p:nvPr>
        </p:nvGraphicFramePr>
        <p:xfrm>
          <a:off x="523874" y="1844824"/>
          <a:ext cx="8096251" cy="2592287"/>
        </p:xfrm>
        <a:graphic>
          <a:graphicData uri="http://schemas.openxmlformats.org/drawingml/2006/table">
            <a:tbl>
              <a:tblPr/>
              <a:tblGrid>
                <a:gridCol w="381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8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6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3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FFFFFF"/>
                          </a:solidFill>
                          <a:effectLst/>
                        </a:rPr>
                        <a:t>序号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FFFFFF"/>
                          </a:solidFill>
                          <a:effectLst/>
                        </a:rPr>
                        <a:t>刊物简称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rgbClr val="FFFFFF"/>
                          </a:solidFill>
                          <a:effectLst/>
                        </a:rPr>
                        <a:t>刊物全称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rgbClr val="FFFFFF"/>
                          </a:solidFill>
                          <a:effectLst/>
                        </a:rPr>
                        <a:t>出版社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rgbClr val="FFFFFF"/>
                          </a:solidFill>
                          <a:effectLst/>
                        </a:rPr>
                        <a:t>网址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F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</a:rPr>
                        <a:t>AI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</a:rPr>
                        <a:t>Artificial Intelligence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Elsevier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366CC"/>
                          </a:solidFill>
                          <a:effectLst/>
                          <a:hlinkClick r:id="rId2"/>
                        </a:rPr>
                        <a:t>http://dblp.uni-trier.de/db/journals/ai/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TPAMI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</a:rPr>
                        <a:t>IEEE Trans on Pattern Analysis and Machine Intelligence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IEEE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366CC"/>
                          </a:solidFill>
                          <a:effectLst/>
                          <a:hlinkClick r:id="rId3"/>
                        </a:rPr>
                        <a:t>http://dblp.uni-trier.de/db/journals/pami/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IJCV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</a:rPr>
                        <a:t>International Journal of Computer Vision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Springer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366CC"/>
                          </a:solidFill>
                          <a:effectLst/>
                          <a:hlinkClick r:id="rId4"/>
                        </a:rPr>
                        <a:t>http://dblp.uni-trier.de/db/journals/ijcv/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JMLR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333333"/>
                          </a:solidFill>
                          <a:effectLst/>
                        </a:rPr>
                        <a:t>Journal of Machine Learning Research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333333"/>
                          </a:solidFill>
                          <a:effectLst/>
                        </a:rPr>
                        <a:t>MIT Press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3366CC"/>
                          </a:solidFill>
                          <a:effectLst/>
                          <a:hlinkClick r:id="rId5"/>
                        </a:rPr>
                        <a:t>http://dblp.uni-trier.de/db/journals/jmlr/</a:t>
                      </a:r>
                      <a:endParaRPr lang="en-US" sz="14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75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ACL Anthology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相关研究领域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" y="1772816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9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AAAI Proceedings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相关研究领域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2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54</a:t>
            </a:r>
            <a:r>
              <a:rPr lang="zh-CN" altLang="en-US" dirty="0"/>
              <a:t>个课时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每周</a:t>
            </a:r>
            <a:r>
              <a:rPr lang="en-US" altLang="zh-CN" dirty="0"/>
              <a:t>3</a:t>
            </a:r>
            <a:r>
              <a:rPr lang="zh-CN" altLang="en-US" dirty="0"/>
              <a:t>个课时，安排</a:t>
            </a:r>
            <a:r>
              <a:rPr lang="en-US" altLang="zh-CN" dirty="0"/>
              <a:t>18</a:t>
            </a:r>
            <a:r>
              <a:rPr lang="zh-CN" altLang="en-US" dirty="0"/>
              <a:t>周学习时间。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课程包含</a:t>
            </a:r>
            <a:r>
              <a:rPr lang="en-US" altLang="zh-CN" dirty="0"/>
              <a:t>12</a:t>
            </a:r>
            <a:r>
              <a:rPr lang="zh-CN" altLang="en-US" dirty="0"/>
              <a:t>周理论讲授（涉及机器学习基础、深度学习、预训练模型和指令学习部分）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2</a:t>
            </a:r>
            <a:r>
              <a:rPr lang="zh-CN" altLang="en-US" dirty="0"/>
              <a:t>次竞赛（图像、语言或者数据分析任务），每次</a:t>
            </a:r>
            <a:r>
              <a:rPr lang="en-US" altLang="zh-CN" dirty="0"/>
              <a:t>2</a:t>
            </a:r>
            <a:r>
              <a:rPr lang="zh-CN" altLang="en-US" dirty="0"/>
              <a:t>周时间，按照排名和报告来评分。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2</a:t>
            </a:r>
            <a:r>
              <a:rPr lang="zh-CN" altLang="en-US" dirty="0"/>
              <a:t>次专题讨论</a:t>
            </a:r>
            <a:r>
              <a:rPr lang="en-US" altLang="zh-CN" dirty="0"/>
              <a:t>——</a:t>
            </a:r>
            <a:r>
              <a:rPr lang="zh-CN" altLang="en-US" dirty="0"/>
              <a:t>上下文学习、扩散模型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每次上课</a:t>
            </a:r>
            <a:r>
              <a:rPr lang="en-US" altLang="zh-CN" dirty="0"/>
              <a:t>2</a:t>
            </a:r>
            <a:r>
              <a:rPr lang="zh-CN" altLang="en-US" dirty="0"/>
              <a:t>个课时为讲解课时，最后</a:t>
            </a:r>
            <a:r>
              <a:rPr lang="en-US" altLang="zh-CN" dirty="0"/>
              <a:t>1</a:t>
            </a:r>
            <a:r>
              <a:rPr lang="zh-CN" altLang="en-US" dirty="0"/>
              <a:t>个课时来完成代码编写。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任何内容都可以进行自学，所有代码在</a:t>
            </a:r>
            <a:r>
              <a:rPr lang="en-US" altLang="zh-CN" dirty="0"/>
              <a:t>github</a:t>
            </a:r>
            <a:r>
              <a:rPr lang="zh-CN" altLang="en-US" dirty="0"/>
              <a:t>中都可以下载。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任何缺少的知识点或是不了解的技术，可以举手提问或者电话</a:t>
            </a:r>
            <a:r>
              <a:rPr lang="en-US" altLang="zh-CN" dirty="0"/>
              <a:t>Email</a:t>
            </a:r>
            <a:r>
              <a:rPr lang="zh-CN" altLang="en-US" dirty="0"/>
              <a:t>询问。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课程安排</a:t>
            </a:r>
          </a:p>
        </p:txBody>
      </p:sp>
    </p:spTree>
    <p:extLst>
      <p:ext uri="{BB962C8B-B14F-4D97-AF65-F5344CB8AC3E}">
        <p14:creationId xmlns:p14="http://schemas.microsoft.com/office/powerpoint/2010/main" val="4261692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457200" y="1052736"/>
            <a:ext cx="8229600" cy="507342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Chapter 1: </a:t>
            </a:r>
            <a:r>
              <a:rPr lang="zh-CN" altLang="en-US" dirty="0"/>
              <a:t>机器学习基础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Chapter 2: </a:t>
            </a:r>
            <a:r>
              <a:rPr lang="zh-CN" altLang="en-US" dirty="0"/>
              <a:t>神经网络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Chapter 3: </a:t>
            </a:r>
            <a:r>
              <a:rPr lang="zh-CN" altLang="en-US" dirty="0"/>
              <a:t>计算机视觉与卷积神经网络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Chapter 4: </a:t>
            </a:r>
            <a:r>
              <a:rPr lang="zh-CN" altLang="en-US" dirty="0"/>
              <a:t>自然语言处理与序列模型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 5:</a:t>
            </a:r>
            <a:r>
              <a:rPr lang="zh-CN" altLang="en-US" dirty="0">
                <a:solidFill>
                  <a:srgbClr val="FF0000"/>
                </a:solidFill>
              </a:rPr>
              <a:t> 自注意力与</a:t>
            </a:r>
            <a:r>
              <a:rPr lang="en-US" altLang="zh-CN" dirty="0">
                <a:solidFill>
                  <a:srgbClr val="FF0000"/>
                </a:solidFill>
              </a:rPr>
              <a:t>Transformer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 6: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论文写作与</a:t>
            </a:r>
            <a:r>
              <a:rPr lang="en-US" altLang="zh-CN" dirty="0">
                <a:solidFill>
                  <a:srgbClr val="FF0000"/>
                </a:solidFill>
              </a:rPr>
              <a:t>Latex</a:t>
            </a:r>
            <a:r>
              <a:rPr lang="zh-CN" altLang="en-US" dirty="0">
                <a:solidFill>
                  <a:srgbClr val="FF0000"/>
                </a:solidFill>
              </a:rPr>
              <a:t>开发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Chapter 7:</a:t>
            </a:r>
            <a:r>
              <a:rPr lang="zh-CN" altLang="en-US" dirty="0"/>
              <a:t> 参数高效调优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Chapter 8: </a:t>
            </a:r>
            <a:r>
              <a:rPr lang="zh-CN" altLang="en-US" dirty="0"/>
              <a:t>提示学习与指令学习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Chapter 9:</a:t>
            </a:r>
            <a:r>
              <a:rPr lang="zh-CN" altLang="en-US" dirty="0"/>
              <a:t> 知识蒸馏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竞赛题目</a:t>
            </a:r>
            <a:r>
              <a:rPr lang="en-US" altLang="zh-CN" dirty="0"/>
              <a:t>1: </a:t>
            </a:r>
            <a:r>
              <a:rPr lang="zh-CN" altLang="en-US" dirty="0"/>
              <a:t>（计算机视觉专题）现场命题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竞赛题目</a:t>
            </a:r>
            <a:r>
              <a:rPr lang="en-US" altLang="zh-CN" dirty="0"/>
              <a:t>2:</a:t>
            </a:r>
            <a:r>
              <a:rPr lang="zh-CN" altLang="en-US" dirty="0"/>
              <a:t> （自然语言处理专题）现场命题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Topic 1: </a:t>
            </a:r>
            <a:r>
              <a:rPr lang="zh-CN" altLang="en-US" dirty="0"/>
              <a:t>上下文学习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Topic 2: </a:t>
            </a:r>
            <a:r>
              <a:rPr lang="zh-CN" altLang="en-US" dirty="0"/>
              <a:t>大语言模型</a:t>
            </a:r>
            <a:r>
              <a:rPr lang="en-US" altLang="zh-CN" dirty="0"/>
              <a:t>agent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</p:spTree>
    <p:extLst>
      <p:ext uri="{BB962C8B-B14F-4D97-AF65-F5344CB8AC3E}">
        <p14:creationId xmlns:p14="http://schemas.microsoft.com/office/powerpoint/2010/main" val="1127679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期末论文和</a:t>
            </a:r>
            <a:r>
              <a:rPr lang="en-US" altLang="zh-CN" dirty="0"/>
              <a:t>Poster</a:t>
            </a:r>
            <a:r>
              <a:rPr lang="zh-CN" altLang="en-US" dirty="0"/>
              <a:t>环节 </a:t>
            </a:r>
            <a:r>
              <a:rPr lang="en-US" altLang="zh-CN" dirty="0"/>
              <a:t>(40%)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论文 </a:t>
            </a:r>
            <a:r>
              <a:rPr lang="en-US" altLang="zh-CN" dirty="0"/>
              <a:t>(30%)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Poster (10%)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竞赛开发，演示及报告 </a:t>
            </a:r>
            <a:r>
              <a:rPr lang="en-US" altLang="zh-CN" dirty="0"/>
              <a:t>(60%)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以小组为单位，完成竞赛的代码后进行效果对比。（以小组排名作为分数）（</a:t>
            </a:r>
            <a:r>
              <a:rPr lang="en-US" altLang="zh-CN" dirty="0"/>
              <a:t>20%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以小组为单位，完成</a:t>
            </a:r>
            <a:r>
              <a:rPr lang="en-US" altLang="zh-CN" dirty="0"/>
              <a:t>Topic</a:t>
            </a:r>
            <a:r>
              <a:rPr lang="zh-CN" altLang="en-US" dirty="0"/>
              <a:t>论文的</a:t>
            </a:r>
            <a:r>
              <a:rPr lang="en-US" altLang="zh-CN" dirty="0"/>
              <a:t>Presentation</a:t>
            </a:r>
            <a:r>
              <a:rPr lang="zh-CN" altLang="en-US" dirty="0"/>
              <a:t>分享。</a:t>
            </a:r>
            <a:r>
              <a:rPr lang="en-US" altLang="zh-CN" dirty="0"/>
              <a:t>(10%)</a:t>
            </a:r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课程评分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4045902"/>
            <a:ext cx="7884368" cy="24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E07292B-74E2-4848-AE2E-3A49FEB5CA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一篇可以达到发表标准的</a:t>
            </a:r>
            <a:r>
              <a:rPr lang="en-US" altLang="zh-CN" dirty="0"/>
              <a:t>short paper</a:t>
            </a:r>
            <a:r>
              <a:rPr lang="zh-CN" altLang="en-US" dirty="0"/>
              <a:t>论文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使用机器学习的方法解决自己领域的科学问题，并对比和分析模型性能。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使用</a:t>
            </a:r>
            <a:r>
              <a:rPr lang="en-US" altLang="zh-CN" dirty="0"/>
              <a:t>IEEE Transactions Template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4</a:t>
            </a:r>
            <a:r>
              <a:rPr lang="zh-CN" altLang="en-US" dirty="0"/>
              <a:t>页</a:t>
            </a:r>
            <a:r>
              <a:rPr lang="en-US" altLang="zh-CN" dirty="0"/>
              <a:t>Page Limitation+2</a:t>
            </a:r>
            <a:r>
              <a:rPr lang="zh-CN" altLang="en-US" dirty="0"/>
              <a:t>页</a:t>
            </a:r>
            <a:r>
              <a:rPr lang="en-US" altLang="zh-CN" dirty="0"/>
              <a:t>Reference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3500C52-99C5-434B-9DDD-A3F326DB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期末作业</a:t>
            </a:r>
          </a:p>
        </p:txBody>
      </p:sp>
    </p:spTree>
    <p:extLst>
      <p:ext uri="{BB962C8B-B14F-4D97-AF65-F5344CB8AC3E}">
        <p14:creationId xmlns:p14="http://schemas.microsoft.com/office/powerpoint/2010/main" val="3942563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0C7376-50B5-453A-953E-9DD9EBBCBD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最后一堂课印制好自己的海报，在教室完成张贴。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就自己提交的课程论文进行报告。（如发表在投，可以获得加分）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656111C-4F41-4C48-959E-6BD33EC2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Poster</a:t>
            </a:r>
            <a:r>
              <a:rPr lang="zh-CN" altLang="en-US" dirty="0"/>
              <a:t>海报墙环节</a:t>
            </a:r>
          </a:p>
        </p:txBody>
      </p:sp>
    </p:spTree>
    <p:extLst>
      <p:ext uri="{BB962C8B-B14F-4D97-AF65-F5344CB8AC3E}">
        <p14:creationId xmlns:p14="http://schemas.microsoft.com/office/powerpoint/2010/main" val="4289439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4A1927-FF6B-4B98-8218-21FC9B16D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每一堂课我都会把</a:t>
            </a:r>
            <a:r>
              <a:rPr lang="en-US" altLang="zh-CN" dirty="0"/>
              <a:t>ppt</a:t>
            </a:r>
            <a:r>
              <a:rPr lang="zh-CN" altLang="en-US" dirty="0"/>
              <a:t>放到</a:t>
            </a:r>
            <a:r>
              <a:rPr lang="en-US" altLang="zh-CN" dirty="0" err="1"/>
              <a:t>github</a:t>
            </a:r>
            <a:r>
              <a:rPr lang="zh-CN" altLang="en-US" dirty="0"/>
              <a:t>中，课程推进会非常快，需要提前进行预习，阅读相关的内容。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上课必须携带自己的笔记本电脑，可以使用平板电脑进行开发。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上课严禁使用一切种类的手机，一旦发现，本次课记为“缺席”。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课程平时分“缺席”一次课，扣平时分</a:t>
            </a:r>
            <a:r>
              <a:rPr lang="en-US" altLang="zh-CN" dirty="0"/>
              <a:t>30</a:t>
            </a:r>
            <a:r>
              <a:rPr lang="zh-CN" altLang="en-US" dirty="0"/>
              <a:t>分，三次“缺席”，取消期末成绩。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2FC63B3-CFD5-4917-85A2-6FDE7BD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几个要求</a:t>
            </a:r>
          </a:p>
        </p:txBody>
      </p:sp>
    </p:spTree>
    <p:extLst>
      <p:ext uri="{BB962C8B-B14F-4D97-AF65-F5344CB8AC3E}">
        <p14:creationId xmlns:p14="http://schemas.microsoft.com/office/powerpoint/2010/main" val="16819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为了比较深入，本课程主要关注机器学习和深度学习两个内容。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本课程需要同学具有线性代数的基础，熟悉矩阵的各种运算。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课程设计与编程和实现密切相关。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思考并实现。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欢迎学习这门课程！</a:t>
            </a:r>
          </a:p>
        </p:txBody>
      </p:sp>
    </p:spTree>
    <p:extLst>
      <p:ext uri="{BB962C8B-B14F-4D97-AF65-F5344CB8AC3E}">
        <p14:creationId xmlns:p14="http://schemas.microsoft.com/office/powerpoint/2010/main" val="3745367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Anaconda</a:t>
            </a:r>
            <a:r>
              <a:rPr lang="zh-CN" altLang="en-US" dirty="0"/>
              <a:t>： 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https://www.continuum.io</a:t>
            </a:r>
            <a:r>
              <a:rPr lang="en-US" altLang="zh-CN" dirty="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Anaconda</a:t>
            </a:r>
            <a:r>
              <a:rPr lang="zh-CN" altLang="en-US" dirty="0"/>
              <a:t>包含了</a:t>
            </a:r>
            <a:r>
              <a:rPr lang="en-US" altLang="zh-CN" dirty="0"/>
              <a:t>Python</a:t>
            </a:r>
            <a:r>
              <a:rPr lang="zh-CN" altLang="en-US" dirty="0"/>
              <a:t>中所使用的很多必须的运行库（包括</a:t>
            </a:r>
            <a:r>
              <a:rPr lang="en-US" altLang="zh-CN" dirty="0" err="1"/>
              <a:t>Numpy</a:t>
            </a:r>
            <a:r>
              <a:rPr lang="zh-CN" altLang="en-US" dirty="0"/>
              <a:t>），并集成了</a:t>
            </a:r>
            <a:r>
              <a:rPr lang="en-US" altLang="zh-CN" dirty="0"/>
              <a:t>pip</a:t>
            </a:r>
            <a:r>
              <a:rPr lang="zh-CN" altLang="en-US" dirty="0"/>
              <a:t>等安装工具，方便我们后期扩展。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Python 3.9</a:t>
            </a:r>
            <a:r>
              <a:rPr lang="zh-CN" altLang="en-US" dirty="0"/>
              <a:t>版本以上。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</a:rPr>
              <a:t>Torch</a:t>
            </a:r>
            <a:r>
              <a:rPr lang="zh-CN" altLang="en-US" b="1" dirty="0">
                <a:solidFill>
                  <a:srgbClr val="FF0000"/>
                </a:solidFill>
              </a:rPr>
              <a:t>推荐使用</a:t>
            </a:r>
            <a:r>
              <a:rPr lang="en-US" altLang="zh-CN" b="1" dirty="0">
                <a:solidFill>
                  <a:srgbClr val="FF0000"/>
                </a:solidFill>
              </a:rPr>
              <a:t>2.3</a:t>
            </a:r>
            <a:r>
              <a:rPr lang="zh-CN" altLang="en-US" b="1" dirty="0">
                <a:solidFill>
                  <a:srgbClr val="FF0000"/>
                </a:solidFill>
              </a:rPr>
              <a:t>版本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环境安装</a:t>
            </a:r>
          </a:p>
        </p:txBody>
      </p:sp>
    </p:spTree>
    <p:extLst>
      <p:ext uri="{BB962C8B-B14F-4D97-AF65-F5344CB8AC3E}">
        <p14:creationId xmlns:p14="http://schemas.microsoft.com/office/powerpoint/2010/main" val="59013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IDE(Integrated Development Environment)</a:t>
            </a:r>
            <a:r>
              <a:rPr lang="zh-CN" altLang="en-US" dirty="0"/>
              <a:t>，是用于提供程序开发环境的应用程序，一般包括代码编辑器、编译器、调试器和图形用户界面等工具。集成了代码编写功能、分析功能、编译功能、调试功能等一体化的开发软件服务套。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集成开发环境</a:t>
            </a:r>
          </a:p>
        </p:txBody>
      </p:sp>
    </p:spTree>
    <p:extLst>
      <p:ext uri="{BB962C8B-B14F-4D97-AF65-F5344CB8AC3E}">
        <p14:creationId xmlns:p14="http://schemas.microsoft.com/office/powerpoint/2010/main" val="851562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PyCharm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注册云大邮箱，并申请免费</a:t>
            </a:r>
            <a:r>
              <a:rPr lang="en-US" altLang="zh-CN" dirty="0"/>
              <a:t>License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hlinkClick r:id="rId2"/>
              </a:rPr>
              <a:t>https://www.jetbrains.com/pycharm/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集成开发环境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89668"/>
            <a:ext cx="6468124" cy="37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95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Torch</a:t>
            </a:r>
            <a:r>
              <a:rPr lang="zh-CN" altLang="en-US" dirty="0"/>
              <a:t>和</a:t>
            </a:r>
            <a:r>
              <a:rPr lang="en-US" altLang="zh-CN" dirty="0"/>
              <a:t>Transformers</a:t>
            </a:r>
            <a:r>
              <a:rPr lang="zh-CN" altLang="en-US" dirty="0"/>
              <a:t>的安装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首先安装主版本，在这里我们选择</a:t>
            </a:r>
            <a:r>
              <a:rPr lang="en-US" altLang="zh-CN" dirty="0"/>
              <a:t>Anaconda3</a:t>
            </a:r>
            <a:r>
              <a:rPr lang="zh-CN" altLang="en-US" dirty="0"/>
              <a:t>，按照正常步骤安装即可，这里假定安装目录为</a:t>
            </a:r>
            <a:r>
              <a:rPr lang="en-US" altLang="zh-CN" dirty="0"/>
              <a:t>D:\Anaconda3</a:t>
            </a:r>
            <a:r>
              <a:rPr lang="zh-CN" altLang="en-US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集成开发环境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92896"/>
            <a:ext cx="4752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58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395536" y="1052736"/>
            <a:ext cx="8229600" cy="485740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在这一步打上那两个勾。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第一个选项是将安装目录加入到系统的</a:t>
            </a:r>
            <a:r>
              <a:rPr lang="en-US" altLang="zh-CN" dirty="0"/>
              <a:t>PATH</a:t>
            </a:r>
            <a:r>
              <a:rPr lang="zh-CN" altLang="en-US" dirty="0"/>
              <a:t>环境变量中，以后在</a:t>
            </a:r>
            <a:r>
              <a:rPr lang="en-US" altLang="zh-CN" dirty="0"/>
              <a:t>CMD</a:t>
            </a:r>
            <a:r>
              <a:rPr lang="zh-CN" altLang="en-US" dirty="0"/>
              <a:t>中便可以直接用</a:t>
            </a:r>
            <a:r>
              <a:rPr lang="en-US" altLang="zh-CN" dirty="0"/>
              <a:t>python</a:t>
            </a:r>
            <a:r>
              <a:rPr lang="zh-CN" altLang="en-US" dirty="0"/>
              <a:t>命令启动</a:t>
            </a:r>
            <a:r>
              <a:rPr lang="en-US" altLang="zh-CN" dirty="0"/>
              <a:t>python</a:t>
            </a:r>
            <a:r>
              <a:rPr lang="zh-CN" altLang="en-US" dirty="0"/>
              <a:t>。 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第二个选项是让其他</a:t>
            </a:r>
            <a:r>
              <a:rPr lang="en-US" altLang="zh-CN" dirty="0"/>
              <a:t>IDE</a:t>
            </a:r>
            <a:r>
              <a:rPr lang="zh-CN" altLang="en-US" dirty="0"/>
              <a:t>能够检测到</a:t>
            </a:r>
            <a:r>
              <a:rPr lang="en-US" altLang="zh-CN" dirty="0"/>
              <a:t>Anaconda3</a:t>
            </a:r>
            <a:r>
              <a:rPr lang="zh-CN" altLang="en-US" dirty="0"/>
              <a:t>并将</a:t>
            </a:r>
            <a:r>
              <a:rPr lang="en-US" altLang="zh-CN" dirty="0"/>
              <a:t>Anaconda3</a:t>
            </a:r>
            <a:r>
              <a:rPr lang="zh-CN" altLang="en-US" dirty="0"/>
              <a:t>作为默认的</a:t>
            </a:r>
            <a:r>
              <a:rPr lang="en-US" altLang="zh-CN" dirty="0"/>
              <a:t>Python 3.9.5</a:t>
            </a:r>
            <a:r>
              <a:rPr lang="zh-CN" altLang="en-US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集成开发环境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48" y="3068960"/>
            <a:ext cx="4752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在</a:t>
            </a:r>
            <a:r>
              <a:rPr lang="en-US" altLang="zh-CN" dirty="0"/>
              <a:t>3.6</a:t>
            </a:r>
            <a:r>
              <a:rPr lang="zh-CN" altLang="en-US" dirty="0"/>
              <a:t>的环境下安装</a:t>
            </a:r>
            <a:r>
              <a:rPr lang="en-US" altLang="zh-CN" dirty="0" err="1"/>
              <a:t>tensorflow</a:t>
            </a:r>
            <a:r>
              <a:rPr lang="zh-CN" altLang="en-US" dirty="0"/>
              <a:t>和</a:t>
            </a:r>
            <a:r>
              <a:rPr lang="en-US" altLang="zh-CN" dirty="0" err="1"/>
              <a:t>keras</a:t>
            </a:r>
            <a:r>
              <a:rPr lang="en-US" altLang="zh-CN" dirty="0"/>
              <a:t> (</a:t>
            </a:r>
            <a:r>
              <a:rPr lang="zh-CN" altLang="en-US" dirty="0"/>
              <a:t>务必要注意</a:t>
            </a:r>
            <a:r>
              <a:rPr lang="en-US" altLang="zh-CN" dirty="0"/>
              <a:t>tensorflow</a:t>
            </a:r>
            <a:r>
              <a:rPr lang="zh-CN" altLang="en-US" dirty="0"/>
              <a:t>的版本必须是</a:t>
            </a:r>
            <a:r>
              <a:rPr lang="en-US" altLang="zh-CN" dirty="0"/>
              <a:t>2.0</a:t>
            </a:r>
            <a:r>
              <a:rPr lang="zh-CN" altLang="en-US" dirty="0"/>
              <a:t>以上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 pip install tensorflow </a:t>
            </a:r>
            <a:r>
              <a:rPr lang="en-US" altLang="zh-CN" dirty="0" err="1"/>
              <a:t>keras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集成开发环境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89" y="2852936"/>
            <a:ext cx="6452421" cy="33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83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2F9BE86-6E4A-4385-9C11-5284D94B7C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如果笔记本配备了</a:t>
            </a:r>
            <a:r>
              <a:rPr lang="en-US" altLang="zh-CN" dirty="0"/>
              <a:t>NVIDIA</a:t>
            </a:r>
            <a:r>
              <a:rPr lang="zh-CN" altLang="en-US" dirty="0"/>
              <a:t>的显卡，则可以使用</a:t>
            </a:r>
            <a:r>
              <a:rPr lang="en-US" altLang="zh-CN" dirty="0"/>
              <a:t>GPU</a:t>
            </a:r>
            <a:r>
              <a:rPr lang="zh-CN" altLang="en-US" dirty="0"/>
              <a:t>为</a:t>
            </a:r>
            <a:r>
              <a:rPr lang="en-US" altLang="zh-CN" dirty="0"/>
              <a:t>Torch</a:t>
            </a:r>
            <a:r>
              <a:rPr lang="zh-CN" altLang="en-US" dirty="0"/>
              <a:t>进行加速。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安装步骤包括：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安装</a:t>
            </a:r>
            <a:r>
              <a:rPr lang="en-US" altLang="zh-CN" dirty="0"/>
              <a:t>Visual Studio Community</a:t>
            </a:r>
            <a:r>
              <a:rPr lang="zh-CN" altLang="en-US" dirty="0"/>
              <a:t>中的</a:t>
            </a:r>
            <a:r>
              <a:rPr lang="en-US" altLang="zh-CN" dirty="0"/>
              <a:t>C++</a:t>
            </a:r>
            <a:r>
              <a:rPr lang="zh-CN" altLang="en-US" dirty="0"/>
              <a:t>编译器。 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安装</a:t>
            </a:r>
            <a:r>
              <a:rPr lang="en-US" altLang="zh-CN" dirty="0"/>
              <a:t>CUDA</a:t>
            </a:r>
            <a:r>
              <a:rPr lang="zh-CN" altLang="en-US" dirty="0"/>
              <a:t>。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https://developer.nvidia.com/zh-cn/cuda-toolkit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安装</a:t>
            </a:r>
            <a:r>
              <a:rPr lang="en-US" altLang="zh-CN" dirty="0"/>
              <a:t>cuDNN</a:t>
            </a:r>
            <a:r>
              <a:rPr lang="zh-CN" altLang="en-US" dirty="0"/>
              <a:t>。</a:t>
            </a:r>
            <a:r>
              <a:rPr lang="en-US" altLang="zh-CN" dirty="0"/>
              <a:t>(</a:t>
            </a:r>
            <a:r>
              <a:rPr lang="en-US" altLang="zh-CN" dirty="0">
                <a:hlinkClick r:id="rId3"/>
              </a:rPr>
              <a:t>https://developer.nvidia.com/zh-cn/cudnn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在</a:t>
            </a:r>
            <a:r>
              <a:rPr lang="en-US" altLang="zh-CN" dirty="0"/>
              <a:t>CMD</a:t>
            </a:r>
            <a:r>
              <a:rPr lang="zh-CN" altLang="en-US" dirty="0"/>
              <a:t>中使用</a:t>
            </a:r>
            <a:r>
              <a:rPr lang="en-US" altLang="zh-CN" dirty="0"/>
              <a:t>pip3 install torch torchvision torchaudio --index-</a:t>
            </a:r>
            <a:r>
              <a:rPr lang="en-US" altLang="zh-CN" dirty="0" err="1"/>
              <a:t>url</a:t>
            </a:r>
            <a:r>
              <a:rPr lang="en-US" altLang="zh-CN" dirty="0"/>
              <a:t> https://download.pytorch.org/whl/cu118</a:t>
            </a:r>
            <a:r>
              <a:rPr lang="zh-CN" altLang="en-US" dirty="0"/>
              <a:t>安装。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在</a:t>
            </a:r>
            <a:r>
              <a:rPr lang="en-US" altLang="zh-CN" dirty="0"/>
              <a:t>CMD</a:t>
            </a:r>
            <a:r>
              <a:rPr lang="zh-CN" altLang="en-US" dirty="0"/>
              <a:t>中使用</a:t>
            </a:r>
            <a:r>
              <a:rPr lang="en-US" altLang="zh-CN" dirty="0"/>
              <a:t>Transformers</a:t>
            </a:r>
            <a:r>
              <a:rPr lang="zh-CN" altLang="en-US" dirty="0"/>
              <a:t>安装</a:t>
            </a:r>
            <a:r>
              <a:rPr lang="en-US" altLang="zh-CN" dirty="0"/>
              <a:t>HuggingFace Lib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务必要注意</a:t>
            </a:r>
            <a:r>
              <a:rPr lang="en-US" altLang="zh-CN" dirty="0"/>
              <a:t>Torch</a:t>
            </a:r>
            <a:r>
              <a:rPr lang="zh-CN" altLang="en-US" dirty="0"/>
              <a:t>、</a:t>
            </a:r>
            <a:r>
              <a:rPr lang="en-US" altLang="zh-CN" dirty="0"/>
              <a:t>CUDA</a:t>
            </a:r>
            <a:r>
              <a:rPr lang="zh-CN" altLang="en-US" dirty="0"/>
              <a:t>和</a:t>
            </a:r>
            <a:r>
              <a:rPr lang="en-US" altLang="zh-CN" dirty="0"/>
              <a:t>cuDNN</a:t>
            </a:r>
            <a:r>
              <a:rPr lang="zh-CN" altLang="en-US" dirty="0"/>
              <a:t>的版本对应。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6D9F970-0B93-4C38-9BBB-FC3D3CF2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集成开发环境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721ECD-9D05-4288-9AE1-B0349868F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535" y="5554583"/>
            <a:ext cx="1495634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60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1C609C8-3F72-44BC-9B8D-9204EF1A90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选择</a:t>
            </a:r>
            <a:r>
              <a:rPr lang="en-US" altLang="zh-CN" dirty="0"/>
              <a:t>interpreter settings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CD7CF6-8D4B-42DC-9E38-25C26B5F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en-US" dirty="0"/>
              <a:t>设置</a:t>
            </a:r>
            <a:r>
              <a:rPr lang="en-US" altLang="zh-CN" dirty="0"/>
              <a:t>interpreter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CEC3B6-AC85-4B2F-94B2-AB2043D26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972429"/>
            <a:ext cx="6192688" cy="41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1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186551-9CD1-4D9B-91FF-287A3ADC41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点击右侧齿轮符号，选择“</a:t>
            </a:r>
            <a:r>
              <a:rPr lang="en-US" altLang="zh-CN" dirty="0"/>
              <a:t>Add…</a:t>
            </a:r>
            <a:r>
              <a:rPr lang="zh-CN" altLang="en-US" dirty="0"/>
              <a:t>”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386A14-5655-4E59-AA7E-1C911BE3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en-US" dirty="0"/>
              <a:t>设置</a:t>
            </a:r>
            <a:r>
              <a:rPr lang="en-US" altLang="zh-CN" dirty="0"/>
              <a:t>interpreter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B649F1-6312-442C-93B6-D871D3912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01138"/>
            <a:ext cx="6732240" cy="47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98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AF843F-FB43-41D9-90B6-9C588A3CD0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点击“</a:t>
            </a:r>
            <a:r>
              <a:rPr lang="en-US" altLang="zh-CN" dirty="0"/>
              <a:t>Existing environment</a:t>
            </a:r>
            <a:r>
              <a:rPr lang="zh-CN" altLang="en-US" dirty="0"/>
              <a:t>”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点击“</a:t>
            </a:r>
            <a:r>
              <a:rPr lang="en-US" altLang="zh-CN" dirty="0"/>
              <a:t>…</a:t>
            </a:r>
            <a:r>
              <a:rPr lang="zh-CN" altLang="en-US" dirty="0"/>
              <a:t>”，选择安装了</a:t>
            </a:r>
            <a:r>
              <a:rPr lang="en-US" altLang="zh-CN" dirty="0"/>
              <a:t>anaconda</a:t>
            </a:r>
            <a:r>
              <a:rPr lang="zh-CN" altLang="en-US" dirty="0"/>
              <a:t>的文件夹下的</a:t>
            </a:r>
            <a:r>
              <a:rPr lang="en-US" altLang="zh-CN" dirty="0"/>
              <a:t>python.exe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20C6F07-97C7-47EE-A56A-FA96BD51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en-US" dirty="0"/>
              <a:t>设置</a:t>
            </a:r>
            <a:r>
              <a:rPr lang="en-US" altLang="zh-CN" dirty="0"/>
              <a:t>interpreter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BA01B-E275-4A9B-AF81-D0CEC042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76872"/>
            <a:ext cx="6457320" cy="43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7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97EB79-C8DC-477D-B3DB-288A544F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人工智能的历史由来</a:t>
            </a:r>
          </a:p>
        </p:txBody>
      </p:sp>
      <p:sp>
        <p:nvSpPr>
          <p:cNvPr id="4" name="下箭头 41">
            <a:extLst>
              <a:ext uri="{FF2B5EF4-FFF2-40B4-BE49-F238E27FC236}">
                <a16:creationId xmlns:a16="http://schemas.microsoft.com/office/drawing/2014/main" id="{8BC282D7-516B-42D2-89E2-1E5A1415700D}"/>
              </a:ext>
            </a:extLst>
          </p:cNvPr>
          <p:cNvSpPr/>
          <p:nvPr/>
        </p:nvSpPr>
        <p:spPr>
          <a:xfrm>
            <a:off x="187831" y="2697567"/>
            <a:ext cx="1267460" cy="1205229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上箭头 42">
            <a:extLst>
              <a:ext uri="{FF2B5EF4-FFF2-40B4-BE49-F238E27FC236}">
                <a16:creationId xmlns:a16="http://schemas.microsoft.com/office/drawing/2014/main" id="{D22C6FEF-B5F2-4E5D-BAC8-70BB25617B4B}"/>
              </a:ext>
            </a:extLst>
          </p:cNvPr>
          <p:cNvSpPr/>
          <p:nvPr/>
        </p:nvSpPr>
        <p:spPr>
          <a:xfrm>
            <a:off x="3125475" y="1631402"/>
            <a:ext cx="1254256" cy="1169988"/>
          </a:xfrm>
          <a:prstGeom prst="up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7F3A1D-8094-41F0-B9D3-BD2BA2F8326D}"/>
              </a:ext>
            </a:extLst>
          </p:cNvPr>
          <p:cNvSpPr/>
          <p:nvPr/>
        </p:nvSpPr>
        <p:spPr>
          <a:xfrm>
            <a:off x="3316298" y="1983191"/>
            <a:ext cx="834524" cy="2748001"/>
          </a:xfrm>
          <a:prstGeom prst="rect">
            <a:avLst/>
          </a:prstGeom>
        </p:spPr>
        <p:txBody>
          <a:bodyPr vert="wordArtVertRtl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lnSpc>
                <a:spcPts val="2500"/>
              </a:lnSpc>
              <a:defRPr/>
            </a:pPr>
            <a:r>
              <a:rPr lang="zh-CN" altLang="en-US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悄悄</a:t>
            </a:r>
            <a:endParaRPr lang="en-US" altLang="zh-CN" noProof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ts val="2500"/>
              </a:lnSpc>
              <a:defRPr/>
            </a:pPr>
            <a:r>
              <a:rPr lang="zh-CN" altLang="en-US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来临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F2F13D-2E65-47CB-866E-3136DAA06571}"/>
              </a:ext>
            </a:extLst>
          </p:cNvPr>
          <p:cNvSpPr/>
          <p:nvPr/>
        </p:nvSpPr>
        <p:spPr>
          <a:xfrm>
            <a:off x="256411" y="2039231"/>
            <a:ext cx="3405188" cy="10461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35128" tIns="135128" rIns="135128" bIns="135128" spcCol="1270" anchor="ctr"/>
          <a:lstStyle/>
          <a:p>
            <a:pPr defTabSz="84455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互联网时代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38553D-E866-46FB-BCBB-8C57B056B0E7}"/>
              </a:ext>
            </a:extLst>
          </p:cNvPr>
          <p:cNvSpPr/>
          <p:nvPr/>
        </p:nvSpPr>
        <p:spPr>
          <a:xfrm>
            <a:off x="1971066" y="2063972"/>
            <a:ext cx="3405188" cy="10461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35128" tIns="135128" rIns="135128" bIns="135128" spcCol="1270" anchor="ctr"/>
          <a:lstStyle/>
          <a:p>
            <a:pPr marL="342900" indent="-342900" defTabSz="844550" fontAlgn="auto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人工智能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844550" fontAlgn="auto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机器人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55DEAE-1533-4CDE-B587-11234951F3AE}"/>
              </a:ext>
            </a:extLst>
          </p:cNvPr>
          <p:cNvSpPr/>
          <p:nvPr/>
        </p:nvSpPr>
        <p:spPr>
          <a:xfrm>
            <a:off x="404299" y="2697567"/>
            <a:ext cx="834524" cy="1979612"/>
          </a:xfrm>
          <a:prstGeom prst="rect">
            <a:avLst/>
          </a:prstGeom>
        </p:spPr>
        <p:txBody>
          <a:bodyPr vert="wordArtVertRtl"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lnSpc>
                <a:spcPts val="2500"/>
              </a:lnSpc>
              <a:defRPr/>
            </a:pPr>
            <a:r>
              <a:rPr lang="zh-CN" altLang="en-US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正在</a:t>
            </a:r>
            <a:endParaRPr lang="en-US" altLang="zh-CN" noProof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ts val="2500"/>
              </a:lnSpc>
              <a:defRPr/>
            </a:pPr>
            <a:r>
              <a:rPr lang="zh-CN" altLang="en-US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终结</a:t>
            </a:r>
          </a:p>
        </p:txBody>
      </p:sp>
      <p:pic>
        <p:nvPicPr>
          <p:cNvPr id="10" name="图片 13">
            <a:extLst>
              <a:ext uri="{FF2B5EF4-FFF2-40B4-BE49-F238E27FC236}">
                <a16:creationId xmlns:a16="http://schemas.microsoft.com/office/drawing/2014/main" id="{FEC9D29D-2920-44B8-9CEE-9D8C8CFB6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5" y="4359237"/>
            <a:ext cx="965091" cy="97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23">
            <a:extLst>
              <a:ext uri="{FF2B5EF4-FFF2-40B4-BE49-F238E27FC236}">
                <a16:creationId xmlns:a16="http://schemas.microsoft.com/office/drawing/2014/main" id="{57AF69A9-7124-4CD3-8AAC-8F8B502FD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95" y="5282163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蒸汽机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0DF538E-8D7B-4DA6-A6FA-2B52500C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22" y="4287154"/>
            <a:ext cx="1223481" cy="97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8B3770A7-AF40-47B1-A9C5-053C57A75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514" y="3703101"/>
            <a:ext cx="1589240" cy="123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8">
            <a:extLst>
              <a:ext uri="{FF2B5EF4-FFF2-40B4-BE49-F238E27FC236}">
                <a16:creationId xmlns:a16="http://schemas.microsoft.com/office/drawing/2014/main" id="{2024B8C2-2876-4FAC-9077-5E6E4B67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675" y="4022196"/>
            <a:ext cx="131064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  <a:r>
              <a:rPr lang="en-US" altLang="zh-CN" sz="1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1.0</a:t>
            </a:r>
            <a:endParaRPr lang="zh-CN" altLang="en-US" sz="11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创造了机器工厂的</a:t>
            </a:r>
            <a:endParaRPr lang="en-US" altLang="zh-CN" sz="11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“蒸汽时代”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ADD4252-958E-486C-8FEF-AC1B8BEC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50" y="3114221"/>
            <a:ext cx="1761253" cy="13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22">
            <a:extLst>
              <a:ext uri="{FF2B5EF4-FFF2-40B4-BE49-F238E27FC236}">
                <a16:creationId xmlns:a16="http://schemas.microsoft.com/office/drawing/2014/main" id="{A893D711-6B0A-4FD8-B502-8F21790D9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603" y="5273377"/>
            <a:ext cx="11079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电力广泛应用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8">
            <a:extLst>
              <a:ext uri="{FF2B5EF4-FFF2-40B4-BE49-F238E27FC236}">
                <a16:creationId xmlns:a16="http://schemas.microsoft.com/office/drawing/2014/main" id="{FE5BEB89-298F-463D-A93A-DCA45F070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385" y="3463739"/>
            <a:ext cx="17612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将人类带入分工明确、大批量生产的流水线模式和“电气时代”</a:t>
            </a:r>
            <a:endParaRPr lang="en-US" altLang="zh-CN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8">
            <a:extLst>
              <a:ext uri="{FF2B5EF4-FFF2-40B4-BE49-F238E27FC236}">
                <a16:creationId xmlns:a16="http://schemas.microsoft.com/office/drawing/2014/main" id="{82FD4207-00A3-43A8-BEB9-EBDB87B6F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931" y="2810864"/>
            <a:ext cx="16822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3.0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应用电子信息技术，进一步提高生产自动化水平</a:t>
            </a:r>
            <a:endParaRPr lang="en-US" altLang="zh-CN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1AFEDD-E894-4506-A635-9F1B60AB2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266" y="2478224"/>
            <a:ext cx="14455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4.0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开始应用信息物理融合系统（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CPS</a:t>
            </a:r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12B9930-D2FB-427E-80B7-A74140093F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7504" y="5589240"/>
            <a:ext cx="8716327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文本框 22">
            <a:extLst>
              <a:ext uri="{FF2B5EF4-FFF2-40B4-BE49-F238E27FC236}">
                <a16:creationId xmlns:a16="http://schemas.microsoft.com/office/drawing/2014/main" id="{0D196CE0-F7E8-4866-9216-18BFD888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359" y="4952478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自动化、信息化</a:t>
            </a:r>
          </a:p>
        </p:txBody>
      </p:sp>
      <p:sp>
        <p:nvSpPr>
          <p:cNvPr id="22" name="文本框 22">
            <a:extLst>
              <a:ext uri="{FF2B5EF4-FFF2-40B4-BE49-F238E27FC236}">
                <a16:creationId xmlns:a16="http://schemas.microsoft.com/office/drawing/2014/main" id="{6A507E1A-09D1-428C-B2A4-458C364E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266" y="4427866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自动化、信息化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352091F-A543-4ACE-9A06-00FE8C71BA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500661" y="2955695"/>
            <a:ext cx="0" cy="2633545"/>
          </a:xfrm>
          <a:prstGeom prst="straightConnector1">
            <a:avLst/>
          </a:prstGeom>
          <a:noFill/>
          <a:ln w="38100">
            <a:solidFill>
              <a:schemeClr val="tx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文本框 16">
            <a:extLst>
              <a:ext uri="{FF2B5EF4-FFF2-40B4-BE49-F238E27FC236}">
                <a16:creationId xmlns:a16="http://schemas.microsoft.com/office/drawing/2014/main" id="{47F30EA8-C995-4A26-B06E-9A527B79B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50" y="5633509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世纪末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5" name="直接箭头连接符 15">
            <a:extLst>
              <a:ext uri="{FF2B5EF4-FFF2-40B4-BE49-F238E27FC236}">
                <a16:creationId xmlns:a16="http://schemas.microsoft.com/office/drawing/2014/main" id="{A472AB56-31CC-44A7-AA9C-ACCF09E9FC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37477" y="4643090"/>
            <a:ext cx="1588" cy="946150"/>
          </a:xfrm>
          <a:prstGeom prst="straightConnector1">
            <a:avLst/>
          </a:prstGeom>
          <a:noFill/>
          <a:ln w="25400">
            <a:solidFill>
              <a:srgbClr val="7F7F7F"/>
            </a:solidFill>
            <a:bevel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文本框 21">
            <a:extLst>
              <a:ext uri="{FF2B5EF4-FFF2-40B4-BE49-F238E27FC236}">
                <a16:creationId xmlns:a16="http://schemas.microsoft.com/office/drawing/2014/main" id="{2A0BAAEA-1EA8-4401-BD66-0D18BB361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954" y="5628104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世纪初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箭头连接符 27">
            <a:extLst>
              <a:ext uri="{FF2B5EF4-FFF2-40B4-BE49-F238E27FC236}">
                <a16:creationId xmlns:a16="http://schemas.microsoft.com/office/drawing/2014/main" id="{154AF61E-BFEE-44FA-B0F8-EDAA954617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708" y="3742935"/>
            <a:ext cx="1587" cy="1868487"/>
          </a:xfrm>
          <a:prstGeom prst="straightConnector1">
            <a:avLst/>
          </a:prstGeom>
          <a:noFill/>
          <a:ln w="25400">
            <a:solidFill>
              <a:srgbClr val="7F7F7F"/>
            </a:solidFill>
            <a:bevel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文本框 21">
            <a:extLst>
              <a:ext uri="{FF2B5EF4-FFF2-40B4-BE49-F238E27FC236}">
                <a16:creationId xmlns:a16="http://schemas.microsoft.com/office/drawing/2014/main" id="{F8C93A69-70AE-42BB-BE22-D52411F09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639" y="5641227"/>
            <a:ext cx="9541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1970</a:t>
            </a:r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年代初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直接箭头连接符 31">
            <a:extLst>
              <a:ext uri="{FF2B5EF4-FFF2-40B4-BE49-F238E27FC236}">
                <a16:creationId xmlns:a16="http://schemas.microsoft.com/office/drawing/2014/main" id="{32C8E2A2-34AA-4826-A3CF-53D49BC482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51496" y="2801389"/>
            <a:ext cx="0" cy="2789237"/>
          </a:xfrm>
          <a:prstGeom prst="straightConnector1">
            <a:avLst/>
          </a:prstGeom>
          <a:noFill/>
          <a:ln w="25400">
            <a:solidFill>
              <a:srgbClr val="7F7F7F"/>
            </a:solidFill>
            <a:bevel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文本框 21">
            <a:extLst>
              <a:ext uri="{FF2B5EF4-FFF2-40B4-BE49-F238E27FC236}">
                <a16:creationId xmlns:a16="http://schemas.microsoft.com/office/drawing/2014/main" id="{EAE6B6D5-4A20-4374-8A0E-A4C6F2525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683" y="5628104"/>
            <a:ext cx="4924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今天</a:t>
            </a:r>
          </a:p>
        </p:txBody>
      </p:sp>
    </p:spTree>
    <p:extLst>
      <p:ext uri="{BB962C8B-B14F-4D97-AF65-F5344CB8AC3E}">
        <p14:creationId xmlns:p14="http://schemas.microsoft.com/office/powerpoint/2010/main" val="22349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8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/>
      <p:bldP spid="14" grpId="0" bldLvl="0"/>
      <p:bldP spid="16" grpId="0" bldLvl="0"/>
      <p:bldP spid="17" grpId="0" bldLvl="0"/>
      <p:bldP spid="18" grpId="0" bldLvl="0"/>
      <p:bldP spid="19" grpId="0" bldLvl="0"/>
      <p:bldP spid="21" grpId="0" bldLvl="0"/>
      <p:bldP spid="22" grpId="0" bldLvl="0"/>
      <p:bldP spid="24" grpId="0" bldLvl="0"/>
      <p:bldP spid="26" grpId="0" bldLvl="0"/>
      <p:bldP spid="28" grpId="0" bldLvl="0"/>
      <p:bldP spid="30" grpId="0" bldLvl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测试脚本</a:t>
            </a:r>
            <a:r>
              <a:rPr lang="en-US" altLang="zh-CN" dirty="0"/>
              <a:t>test.py</a:t>
            </a:r>
          </a:p>
          <a:p>
            <a:r>
              <a:rPr lang="en-US" altLang="zh-CN" dirty="0"/>
              <a:t>import sklearn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sklearn.__version</a:t>
            </a:r>
            <a:r>
              <a:rPr lang="en-US" altLang="zh-CN" dirty="0"/>
              <a:t>__)</a:t>
            </a:r>
          </a:p>
          <a:p>
            <a:endParaRPr lang="en-US" altLang="zh-CN" dirty="0"/>
          </a:p>
          <a:p>
            <a:r>
              <a:rPr lang="en-US" altLang="zh-CN" dirty="0"/>
              <a:t>import torch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torch.__version</a:t>
            </a:r>
            <a:r>
              <a:rPr lang="en-US" altLang="zh-CN" dirty="0"/>
              <a:t>__)</a:t>
            </a:r>
          </a:p>
          <a:p>
            <a:endParaRPr lang="en-US" altLang="zh-CN" dirty="0"/>
          </a:p>
          <a:p>
            <a:r>
              <a:rPr lang="en-US" altLang="zh-CN" dirty="0"/>
              <a:t>import transformers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transformers.__version</a:t>
            </a:r>
            <a:r>
              <a:rPr lang="en-US" altLang="zh-CN" dirty="0"/>
              <a:t>__)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552469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6D3CA67-EDC2-4E1E-A8EF-3BEFB21E65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1467480"/>
            <a:ext cx="8229600" cy="445961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FFAEBE8-63C7-403D-AF08-F32CC66D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Kaggle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39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BA4FD5D-5ED1-4B44-9A90-0804B531B1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1467480"/>
            <a:ext cx="8229600" cy="445961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974A93F-81A1-49C8-867D-FCDBF9B7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Colab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28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BD9B61-CFE9-4C1D-878A-F74EA46C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人工智能的历史由来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133D25FF-E208-4762-B036-31B4CA5C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23" y="1624568"/>
            <a:ext cx="2209798" cy="3085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37E0E0-843E-46EF-877F-FAEF455E0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12" y="4800387"/>
            <a:ext cx="2369820" cy="9716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E00CA8-AF81-4FFF-88B4-4C28941DA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9" y="1781714"/>
            <a:ext cx="1946360" cy="2330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6C2AEA-911A-4DA2-80C2-6CF60F4D3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221088"/>
            <a:ext cx="2982638" cy="18313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B50EDF-3C48-40A3-A9C1-5574FF785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95" y="1916907"/>
            <a:ext cx="3369429" cy="21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138A2EC-D82D-4F5B-96FA-4B63E3EDD9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达特茅斯会议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F5B73E-7BC0-49BB-A9B4-B3F633B4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人工智能的历史由来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CFD9F27-F30E-4BCE-B96A-6C32BACEA59C}"/>
              </a:ext>
            </a:extLst>
          </p:cNvPr>
          <p:cNvSpPr txBox="1">
            <a:spLocks/>
          </p:cNvSpPr>
          <p:nvPr/>
        </p:nvSpPr>
        <p:spPr>
          <a:xfrm>
            <a:off x="5848106" y="2008173"/>
            <a:ext cx="3057608" cy="38244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自动计算机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如何为计算机编程使其能够使用语言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神经网络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计算机规模理论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85CCB49-CF9F-4A7B-AAF7-BB7DE96A8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6" y="2167446"/>
            <a:ext cx="5562600" cy="36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E542417F-5BED-4FFE-BF92-5055295DE195}"/>
              </a:ext>
            </a:extLst>
          </p:cNvPr>
          <p:cNvSpPr/>
          <p:nvPr/>
        </p:nvSpPr>
        <p:spPr>
          <a:xfrm>
            <a:off x="7076206" y="4027589"/>
            <a:ext cx="484632" cy="502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0841B87-246E-4654-858C-4A70B2FCE33A}"/>
              </a:ext>
            </a:extLst>
          </p:cNvPr>
          <p:cNvSpPr txBox="1">
            <a:spLocks/>
          </p:cNvSpPr>
          <p:nvPr/>
        </p:nvSpPr>
        <p:spPr>
          <a:xfrm>
            <a:off x="5734800" y="4730770"/>
            <a:ext cx="3284220" cy="656409"/>
          </a:xfrm>
          <a:prstGeom prst="rect">
            <a:avLst/>
          </a:prstGeom>
        </p:spPr>
        <p:txBody>
          <a:bodyPr/>
          <a:lstStyle>
            <a:lvl1pPr marL="274313" indent="-274313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95000"/>
              <a:buFont typeface="Wingdings 2" panose="05020102010507070707"/>
              <a:buChar char=""/>
              <a:defRPr kumimoji="0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0064" indent="-247009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378" indent="-247009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70000"/>
              <a:buFont typeface="Wingdings 2" panose="05020102010507070707"/>
              <a:buChar char=""/>
              <a:defRPr kumimoji="0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88690" indent="-210180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63003" indent="-2101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37317" indent="-2101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192" indent="-18287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05" indent="-182876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19" indent="-182876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提出了“人工智能”概念</a:t>
            </a:r>
          </a:p>
        </p:txBody>
      </p:sp>
    </p:spTree>
    <p:extLst>
      <p:ext uri="{BB962C8B-B14F-4D97-AF65-F5344CB8AC3E}">
        <p14:creationId xmlns:p14="http://schemas.microsoft.com/office/powerpoint/2010/main" val="110269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1A39265-1C41-412B-9E36-BE4AD745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人工智能的历史由来</a:t>
            </a:r>
          </a:p>
        </p:txBody>
      </p:sp>
      <p:sp>
        <p:nvSpPr>
          <p:cNvPr id="56" name="object 5">
            <a:extLst>
              <a:ext uri="{FF2B5EF4-FFF2-40B4-BE49-F238E27FC236}">
                <a16:creationId xmlns:a16="http://schemas.microsoft.com/office/drawing/2014/main" id="{424B71E0-AC3E-482F-8AC9-740321FF45F7}"/>
              </a:ext>
            </a:extLst>
          </p:cNvPr>
          <p:cNvSpPr/>
          <p:nvPr/>
        </p:nvSpPr>
        <p:spPr>
          <a:xfrm flipH="1">
            <a:off x="7236914" y="3934474"/>
            <a:ext cx="1506220" cy="203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57" name="object 6">
            <a:extLst>
              <a:ext uri="{FF2B5EF4-FFF2-40B4-BE49-F238E27FC236}">
                <a16:creationId xmlns:a16="http://schemas.microsoft.com/office/drawing/2014/main" id="{DD81D9AC-3D06-4FE6-910E-99CFF1F8B0BA}"/>
              </a:ext>
            </a:extLst>
          </p:cNvPr>
          <p:cNvSpPr/>
          <p:nvPr/>
        </p:nvSpPr>
        <p:spPr>
          <a:xfrm>
            <a:off x="6570800" y="1659222"/>
            <a:ext cx="1285874" cy="2224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58" name="object 7">
            <a:extLst>
              <a:ext uri="{FF2B5EF4-FFF2-40B4-BE49-F238E27FC236}">
                <a16:creationId xmlns:a16="http://schemas.microsoft.com/office/drawing/2014/main" id="{9A561520-75B2-48B0-A4CB-890D59CA24B7}"/>
              </a:ext>
            </a:extLst>
          </p:cNvPr>
          <p:cNvSpPr/>
          <p:nvPr/>
        </p:nvSpPr>
        <p:spPr>
          <a:xfrm>
            <a:off x="5630047" y="3912837"/>
            <a:ext cx="1365250" cy="2143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59" name="object 8">
            <a:extLst>
              <a:ext uri="{FF2B5EF4-FFF2-40B4-BE49-F238E27FC236}">
                <a16:creationId xmlns:a16="http://schemas.microsoft.com/office/drawing/2014/main" id="{B63F0DE9-42DC-4881-825D-DF9C8A1BB1E4}"/>
              </a:ext>
            </a:extLst>
          </p:cNvPr>
          <p:cNvSpPr/>
          <p:nvPr/>
        </p:nvSpPr>
        <p:spPr>
          <a:xfrm>
            <a:off x="4360365" y="1663121"/>
            <a:ext cx="1366838" cy="222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60" name="object 9">
            <a:extLst>
              <a:ext uri="{FF2B5EF4-FFF2-40B4-BE49-F238E27FC236}">
                <a16:creationId xmlns:a16="http://schemas.microsoft.com/office/drawing/2014/main" id="{B3508AAD-B806-45F5-A886-5422BE64CEA2}"/>
              </a:ext>
            </a:extLst>
          </p:cNvPr>
          <p:cNvSpPr/>
          <p:nvPr/>
        </p:nvSpPr>
        <p:spPr>
          <a:xfrm>
            <a:off x="2857638" y="3877815"/>
            <a:ext cx="1378902" cy="2060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61" name="object 10">
            <a:extLst>
              <a:ext uri="{FF2B5EF4-FFF2-40B4-BE49-F238E27FC236}">
                <a16:creationId xmlns:a16="http://schemas.microsoft.com/office/drawing/2014/main" id="{A00EC082-55DE-4804-A3B9-B9F66518A0D3}"/>
              </a:ext>
            </a:extLst>
          </p:cNvPr>
          <p:cNvSpPr/>
          <p:nvPr/>
        </p:nvSpPr>
        <p:spPr>
          <a:xfrm>
            <a:off x="1984829" y="1628800"/>
            <a:ext cx="1365250" cy="2259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62" name="object 11">
            <a:extLst>
              <a:ext uri="{FF2B5EF4-FFF2-40B4-BE49-F238E27FC236}">
                <a16:creationId xmlns:a16="http://schemas.microsoft.com/office/drawing/2014/main" id="{B25DB694-4C8F-4A2B-A851-2E8BFA26049C}"/>
              </a:ext>
            </a:extLst>
          </p:cNvPr>
          <p:cNvSpPr/>
          <p:nvPr/>
        </p:nvSpPr>
        <p:spPr>
          <a:xfrm>
            <a:off x="378597" y="3877913"/>
            <a:ext cx="1365250" cy="2182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63" name="object 12">
            <a:extLst>
              <a:ext uri="{FF2B5EF4-FFF2-40B4-BE49-F238E27FC236}">
                <a16:creationId xmlns:a16="http://schemas.microsoft.com/office/drawing/2014/main" id="{33242ECD-9A3A-4514-9D4F-8C55628ACC50}"/>
              </a:ext>
            </a:extLst>
          </p:cNvPr>
          <p:cNvSpPr/>
          <p:nvPr/>
        </p:nvSpPr>
        <p:spPr>
          <a:xfrm>
            <a:off x="7949067" y="1686367"/>
            <a:ext cx="1141413" cy="2036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B67A8628-7228-4C23-ABC0-CB12DDC1C3A9}"/>
              </a:ext>
            </a:extLst>
          </p:cNvPr>
          <p:cNvSpPr/>
          <p:nvPr/>
        </p:nvSpPr>
        <p:spPr>
          <a:xfrm>
            <a:off x="507343" y="1644853"/>
            <a:ext cx="1365250" cy="20589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CA45A63B-FCE0-4D0C-8704-0921816D3CE4}"/>
              </a:ext>
            </a:extLst>
          </p:cNvPr>
          <p:cNvSpPr/>
          <p:nvPr/>
        </p:nvSpPr>
        <p:spPr>
          <a:xfrm>
            <a:off x="938032" y="3880052"/>
            <a:ext cx="8228648" cy="77869"/>
          </a:xfrm>
          <a:custGeom>
            <a:avLst/>
            <a:gdLst/>
            <a:ahLst/>
            <a:cxnLst/>
            <a:rect l="l" t="t" r="r" b="b"/>
            <a:pathLst>
              <a:path w="10544175" h="114300">
                <a:moveTo>
                  <a:pt x="10505704" y="37973"/>
                </a:moveTo>
                <a:lnTo>
                  <a:pt x="10448467" y="37973"/>
                </a:lnTo>
                <a:lnTo>
                  <a:pt x="10448594" y="76073"/>
                </a:lnTo>
                <a:lnTo>
                  <a:pt x="10429417" y="76130"/>
                </a:lnTo>
                <a:lnTo>
                  <a:pt x="10429544" y="114300"/>
                </a:lnTo>
                <a:lnTo>
                  <a:pt x="10543590" y="56768"/>
                </a:lnTo>
                <a:lnTo>
                  <a:pt x="10505704" y="37973"/>
                </a:lnTo>
                <a:close/>
              </a:path>
              <a:path w="10544175" h="114300">
                <a:moveTo>
                  <a:pt x="10429290" y="38030"/>
                </a:moveTo>
                <a:lnTo>
                  <a:pt x="0" y="69087"/>
                </a:lnTo>
                <a:lnTo>
                  <a:pt x="101" y="107187"/>
                </a:lnTo>
                <a:lnTo>
                  <a:pt x="10429417" y="76130"/>
                </a:lnTo>
                <a:lnTo>
                  <a:pt x="10429290" y="38030"/>
                </a:lnTo>
                <a:close/>
              </a:path>
              <a:path w="10544175" h="114300">
                <a:moveTo>
                  <a:pt x="10448467" y="37973"/>
                </a:moveTo>
                <a:lnTo>
                  <a:pt x="10429290" y="38030"/>
                </a:lnTo>
                <a:lnTo>
                  <a:pt x="10429417" y="76130"/>
                </a:lnTo>
                <a:lnTo>
                  <a:pt x="10448594" y="76073"/>
                </a:lnTo>
                <a:lnTo>
                  <a:pt x="10448467" y="37973"/>
                </a:lnTo>
                <a:close/>
              </a:path>
              <a:path w="10544175" h="114300">
                <a:moveTo>
                  <a:pt x="10429163" y="0"/>
                </a:moveTo>
                <a:lnTo>
                  <a:pt x="10429290" y="38030"/>
                </a:lnTo>
                <a:lnTo>
                  <a:pt x="10505704" y="37973"/>
                </a:lnTo>
                <a:lnTo>
                  <a:pt x="1042916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66" name="object 15">
            <a:extLst>
              <a:ext uri="{FF2B5EF4-FFF2-40B4-BE49-F238E27FC236}">
                <a16:creationId xmlns:a16="http://schemas.microsoft.com/office/drawing/2014/main" id="{C01C6336-1593-46F0-BF74-4396C08E0197}"/>
              </a:ext>
            </a:extLst>
          </p:cNvPr>
          <p:cNvSpPr/>
          <p:nvPr/>
        </p:nvSpPr>
        <p:spPr>
          <a:xfrm>
            <a:off x="1425395" y="3687412"/>
            <a:ext cx="614362" cy="434975"/>
          </a:xfrm>
          <a:custGeom>
            <a:avLst/>
            <a:gdLst/>
            <a:ahLst/>
            <a:cxnLst/>
            <a:rect l="l" t="t" r="r" b="b"/>
            <a:pathLst>
              <a:path w="614680" h="434339">
                <a:moveTo>
                  <a:pt x="307085" y="0"/>
                </a:moveTo>
                <a:lnTo>
                  <a:pt x="251901" y="3500"/>
                </a:lnTo>
                <a:lnTo>
                  <a:pt x="199955" y="13592"/>
                </a:lnTo>
                <a:lnTo>
                  <a:pt x="152117" y="29661"/>
                </a:lnTo>
                <a:lnTo>
                  <a:pt x="109256" y="51092"/>
                </a:lnTo>
                <a:lnTo>
                  <a:pt x="72240" y="77271"/>
                </a:lnTo>
                <a:lnTo>
                  <a:pt x="41938" y="107583"/>
                </a:lnTo>
                <a:lnTo>
                  <a:pt x="19218" y="141413"/>
                </a:lnTo>
                <a:lnTo>
                  <a:pt x="4949" y="178147"/>
                </a:lnTo>
                <a:lnTo>
                  <a:pt x="0" y="217170"/>
                </a:lnTo>
                <a:lnTo>
                  <a:pt x="4949" y="256192"/>
                </a:lnTo>
                <a:lnTo>
                  <a:pt x="19218" y="292926"/>
                </a:lnTo>
                <a:lnTo>
                  <a:pt x="41938" y="326756"/>
                </a:lnTo>
                <a:lnTo>
                  <a:pt x="72240" y="357068"/>
                </a:lnTo>
                <a:lnTo>
                  <a:pt x="109256" y="383247"/>
                </a:lnTo>
                <a:lnTo>
                  <a:pt x="152117" y="404678"/>
                </a:lnTo>
                <a:lnTo>
                  <a:pt x="199955" y="420747"/>
                </a:lnTo>
                <a:lnTo>
                  <a:pt x="251901" y="430839"/>
                </a:lnTo>
                <a:lnTo>
                  <a:pt x="307085" y="434340"/>
                </a:lnTo>
                <a:lnTo>
                  <a:pt x="362270" y="430839"/>
                </a:lnTo>
                <a:lnTo>
                  <a:pt x="414216" y="420747"/>
                </a:lnTo>
                <a:lnTo>
                  <a:pt x="462054" y="404678"/>
                </a:lnTo>
                <a:lnTo>
                  <a:pt x="504915" y="383247"/>
                </a:lnTo>
                <a:lnTo>
                  <a:pt x="541931" y="357068"/>
                </a:lnTo>
                <a:lnTo>
                  <a:pt x="572233" y="326756"/>
                </a:lnTo>
                <a:lnTo>
                  <a:pt x="594953" y="292926"/>
                </a:lnTo>
                <a:lnTo>
                  <a:pt x="609222" y="256192"/>
                </a:lnTo>
                <a:lnTo>
                  <a:pt x="614171" y="217170"/>
                </a:lnTo>
                <a:lnTo>
                  <a:pt x="609222" y="178147"/>
                </a:lnTo>
                <a:lnTo>
                  <a:pt x="594953" y="141413"/>
                </a:lnTo>
                <a:lnTo>
                  <a:pt x="572233" y="107583"/>
                </a:lnTo>
                <a:lnTo>
                  <a:pt x="541931" y="77271"/>
                </a:lnTo>
                <a:lnTo>
                  <a:pt x="504915" y="51092"/>
                </a:lnTo>
                <a:lnTo>
                  <a:pt x="462054" y="29661"/>
                </a:lnTo>
                <a:lnTo>
                  <a:pt x="414216" y="13592"/>
                </a:lnTo>
                <a:lnTo>
                  <a:pt x="362270" y="3500"/>
                </a:lnTo>
                <a:lnTo>
                  <a:pt x="30708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FC9272EC-8F39-4686-ABEE-2BB62A06657A}"/>
              </a:ext>
            </a:extLst>
          </p:cNvPr>
          <p:cNvSpPr/>
          <p:nvPr/>
        </p:nvSpPr>
        <p:spPr>
          <a:xfrm>
            <a:off x="1425395" y="3687412"/>
            <a:ext cx="614362" cy="434975"/>
          </a:xfrm>
          <a:custGeom>
            <a:avLst/>
            <a:gdLst/>
            <a:ahLst/>
            <a:cxnLst/>
            <a:rect l="l" t="t" r="r" b="b"/>
            <a:pathLst>
              <a:path w="614680" h="434339">
                <a:moveTo>
                  <a:pt x="0" y="217170"/>
                </a:moveTo>
                <a:lnTo>
                  <a:pt x="4949" y="178147"/>
                </a:lnTo>
                <a:lnTo>
                  <a:pt x="19218" y="141413"/>
                </a:lnTo>
                <a:lnTo>
                  <a:pt x="41938" y="107583"/>
                </a:lnTo>
                <a:lnTo>
                  <a:pt x="72240" y="77271"/>
                </a:lnTo>
                <a:lnTo>
                  <a:pt x="109256" y="51092"/>
                </a:lnTo>
                <a:lnTo>
                  <a:pt x="152117" y="29661"/>
                </a:lnTo>
                <a:lnTo>
                  <a:pt x="199955" y="13592"/>
                </a:lnTo>
                <a:lnTo>
                  <a:pt x="251901" y="3500"/>
                </a:lnTo>
                <a:lnTo>
                  <a:pt x="307085" y="0"/>
                </a:lnTo>
                <a:lnTo>
                  <a:pt x="362270" y="3500"/>
                </a:lnTo>
                <a:lnTo>
                  <a:pt x="414216" y="13592"/>
                </a:lnTo>
                <a:lnTo>
                  <a:pt x="462054" y="29661"/>
                </a:lnTo>
                <a:lnTo>
                  <a:pt x="504915" y="51092"/>
                </a:lnTo>
                <a:lnTo>
                  <a:pt x="541931" y="77271"/>
                </a:lnTo>
                <a:lnTo>
                  <a:pt x="572233" y="107583"/>
                </a:lnTo>
                <a:lnTo>
                  <a:pt x="594953" y="141413"/>
                </a:lnTo>
                <a:lnTo>
                  <a:pt x="609222" y="178147"/>
                </a:lnTo>
                <a:lnTo>
                  <a:pt x="614171" y="217170"/>
                </a:lnTo>
                <a:lnTo>
                  <a:pt x="609222" y="256192"/>
                </a:lnTo>
                <a:lnTo>
                  <a:pt x="594953" y="292926"/>
                </a:lnTo>
                <a:lnTo>
                  <a:pt x="572233" y="326756"/>
                </a:lnTo>
                <a:lnTo>
                  <a:pt x="541931" y="357068"/>
                </a:lnTo>
                <a:lnTo>
                  <a:pt x="504915" y="383247"/>
                </a:lnTo>
                <a:lnTo>
                  <a:pt x="462054" y="404678"/>
                </a:lnTo>
                <a:lnTo>
                  <a:pt x="414216" y="420747"/>
                </a:lnTo>
                <a:lnTo>
                  <a:pt x="362270" y="430839"/>
                </a:lnTo>
                <a:lnTo>
                  <a:pt x="307085" y="434340"/>
                </a:lnTo>
                <a:lnTo>
                  <a:pt x="251901" y="430839"/>
                </a:lnTo>
                <a:lnTo>
                  <a:pt x="199955" y="420747"/>
                </a:lnTo>
                <a:lnTo>
                  <a:pt x="152117" y="404678"/>
                </a:lnTo>
                <a:lnTo>
                  <a:pt x="109256" y="383247"/>
                </a:lnTo>
                <a:lnTo>
                  <a:pt x="72240" y="357068"/>
                </a:lnTo>
                <a:lnTo>
                  <a:pt x="41938" y="326756"/>
                </a:lnTo>
                <a:lnTo>
                  <a:pt x="19218" y="292926"/>
                </a:lnTo>
                <a:lnTo>
                  <a:pt x="4949" y="256192"/>
                </a:lnTo>
                <a:lnTo>
                  <a:pt x="0" y="217170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B8A00294-8385-4491-A689-B6BB2200797F}"/>
              </a:ext>
            </a:extLst>
          </p:cNvPr>
          <p:cNvSpPr txBox="1"/>
          <p:nvPr/>
        </p:nvSpPr>
        <p:spPr>
          <a:xfrm>
            <a:off x="1523820" y="3820762"/>
            <a:ext cx="446087" cy="2143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solidFill>
                  <a:srgbClr val="FFFFFF"/>
                </a:solidFill>
                <a:ea typeface="微软雅黑" panose="020B0503020204020204" pitchFamily="34" charset="-122"/>
              </a:rPr>
              <a:t>1956</a:t>
            </a:r>
            <a:endParaRPr lang="zh-CN" altLang="zh-CN" sz="1400" b="1" dirty="0">
              <a:ea typeface="微软雅黑" panose="020B0503020204020204" pitchFamily="34" charset="-122"/>
            </a:endParaRPr>
          </a:p>
        </p:txBody>
      </p:sp>
      <p:sp>
        <p:nvSpPr>
          <p:cNvPr id="69" name="object 18">
            <a:extLst>
              <a:ext uri="{FF2B5EF4-FFF2-40B4-BE49-F238E27FC236}">
                <a16:creationId xmlns:a16="http://schemas.microsoft.com/office/drawing/2014/main" id="{D98603E8-CF66-405B-9AC2-3EA0A05E3C22}"/>
              </a:ext>
            </a:extLst>
          </p:cNvPr>
          <p:cNvSpPr/>
          <p:nvPr/>
        </p:nvSpPr>
        <p:spPr>
          <a:xfrm>
            <a:off x="2750957" y="3706462"/>
            <a:ext cx="536575" cy="369887"/>
          </a:xfrm>
          <a:custGeom>
            <a:avLst/>
            <a:gdLst/>
            <a:ahLst/>
            <a:cxnLst/>
            <a:rect l="l" t="t" r="r" b="b"/>
            <a:pathLst>
              <a:path w="536575" h="370839">
                <a:moveTo>
                  <a:pt x="268224" y="0"/>
                </a:moveTo>
                <a:lnTo>
                  <a:pt x="214183" y="3763"/>
                </a:lnTo>
                <a:lnTo>
                  <a:pt x="163841" y="14555"/>
                </a:lnTo>
                <a:lnTo>
                  <a:pt x="118281" y="31631"/>
                </a:lnTo>
                <a:lnTo>
                  <a:pt x="78581" y="54244"/>
                </a:lnTo>
                <a:lnTo>
                  <a:pt x="45822" y="81650"/>
                </a:lnTo>
                <a:lnTo>
                  <a:pt x="21085" y="113103"/>
                </a:lnTo>
                <a:lnTo>
                  <a:pt x="5451" y="147857"/>
                </a:lnTo>
                <a:lnTo>
                  <a:pt x="0" y="185166"/>
                </a:lnTo>
                <a:lnTo>
                  <a:pt x="5451" y="222474"/>
                </a:lnTo>
                <a:lnTo>
                  <a:pt x="21085" y="257228"/>
                </a:lnTo>
                <a:lnTo>
                  <a:pt x="45822" y="288681"/>
                </a:lnTo>
                <a:lnTo>
                  <a:pt x="78581" y="316087"/>
                </a:lnTo>
                <a:lnTo>
                  <a:pt x="118281" y="338700"/>
                </a:lnTo>
                <a:lnTo>
                  <a:pt x="163841" y="355776"/>
                </a:lnTo>
                <a:lnTo>
                  <a:pt x="214183" y="366568"/>
                </a:lnTo>
                <a:lnTo>
                  <a:pt x="268224" y="370332"/>
                </a:lnTo>
                <a:lnTo>
                  <a:pt x="322264" y="366568"/>
                </a:lnTo>
                <a:lnTo>
                  <a:pt x="372606" y="355776"/>
                </a:lnTo>
                <a:lnTo>
                  <a:pt x="418166" y="338700"/>
                </a:lnTo>
                <a:lnTo>
                  <a:pt x="457866" y="316087"/>
                </a:lnTo>
                <a:lnTo>
                  <a:pt x="490625" y="288681"/>
                </a:lnTo>
                <a:lnTo>
                  <a:pt x="515362" y="257228"/>
                </a:lnTo>
                <a:lnTo>
                  <a:pt x="530996" y="222474"/>
                </a:lnTo>
                <a:lnTo>
                  <a:pt x="536448" y="185166"/>
                </a:lnTo>
                <a:lnTo>
                  <a:pt x="530996" y="147857"/>
                </a:lnTo>
                <a:lnTo>
                  <a:pt x="515362" y="113103"/>
                </a:lnTo>
                <a:lnTo>
                  <a:pt x="490625" y="81650"/>
                </a:lnTo>
                <a:lnTo>
                  <a:pt x="457866" y="54244"/>
                </a:lnTo>
                <a:lnTo>
                  <a:pt x="418166" y="31631"/>
                </a:lnTo>
                <a:lnTo>
                  <a:pt x="372606" y="14555"/>
                </a:lnTo>
                <a:lnTo>
                  <a:pt x="322264" y="3763"/>
                </a:lnTo>
                <a:lnTo>
                  <a:pt x="26822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70" name="object 19">
            <a:extLst>
              <a:ext uri="{FF2B5EF4-FFF2-40B4-BE49-F238E27FC236}">
                <a16:creationId xmlns:a16="http://schemas.microsoft.com/office/drawing/2014/main" id="{847D6A34-61ED-4CEB-BDF0-D8C43FC8FF8C}"/>
              </a:ext>
            </a:extLst>
          </p:cNvPr>
          <p:cNvSpPr/>
          <p:nvPr/>
        </p:nvSpPr>
        <p:spPr>
          <a:xfrm>
            <a:off x="2750957" y="3706462"/>
            <a:ext cx="536575" cy="369887"/>
          </a:xfrm>
          <a:custGeom>
            <a:avLst/>
            <a:gdLst/>
            <a:ahLst/>
            <a:cxnLst/>
            <a:rect l="l" t="t" r="r" b="b"/>
            <a:pathLst>
              <a:path w="536575" h="370839">
                <a:moveTo>
                  <a:pt x="0" y="185166"/>
                </a:moveTo>
                <a:lnTo>
                  <a:pt x="21085" y="113103"/>
                </a:lnTo>
                <a:lnTo>
                  <a:pt x="45822" y="81650"/>
                </a:lnTo>
                <a:lnTo>
                  <a:pt x="78581" y="54244"/>
                </a:lnTo>
                <a:lnTo>
                  <a:pt x="118281" y="31631"/>
                </a:lnTo>
                <a:lnTo>
                  <a:pt x="163841" y="14555"/>
                </a:lnTo>
                <a:lnTo>
                  <a:pt x="214183" y="3763"/>
                </a:lnTo>
                <a:lnTo>
                  <a:pt x="268224" y="0"/>
                </a:lnTo>
                <a:lnTo>
                  <a:pt x="322264" y="3763"/>
                </a:lnTo>
                <a:lnTo>
                  <a:pt x="372606" y="14555"/>
                </a:lnTo>
                <a:lnTo>
                  <a:pt x="418166" y="31631"/>
                </a:lnTo>
                <a:lnTo>
                  <a:pt x="457866" y="54244"/>
                </a:lnTo>
                <a:lnTo>
                  <a:pt x="490625" y="81650"/>
                </a:lnTo>
                <a:lnTo>
                  <a:pt x="515362" y="113103"/>
                </a:lnTo>
                <a:lnTo>
                  <a:pt x="530996" y="147857"/>
                </a:lnTo>
                <a:lnTo>
                  <a:pt x="536448" y="185166"/>
                </a:lnTo>
                <a:lnTo>
                  <a:pt x="530996" y="222474"/>
                </a:lnTo>
                <a:lnTo>
                  <a:pt x="515362" y="257228"/>
                </a:lnTo>
                <a:lnTo>
                  <a:pt x="490625" y="288681"/>
                </a:lnTo>
                <a:lnTo>
                  <a:pt x="457866" y="316087"/>
                </a:lnTo>
                <a:lnTo>
                  <a:pt x="418166" y="338700"/>
                </a:lnTo>
                <a:lnTo>
                  <a:pt x="372606" y="355776"/>
                </a:lnTo>
                <a:lnTo>
                  <a:pt x="322264" y="366568"/>
                </a:lnTo>
                <a:lnTo>
                  <a:pt x="268224" y="370332"/>
                </a:lnTo>
                <a:lnTo>
                  <a:pt x="214183" y="366568"/>
                </a:lnTo>
                <a:lnTo>
                  <a:pt x="163841" y="355776"/>
                </a:lnTo>
                <a:lnTo>
                  <a:pt x="118281" y="338700"/>
                </a:lnTo>
                <a:lnTo>
                  <a:pt x="78581" y="316087"/>
                </a:lnTo>
                <a:lnTo>
                  <a:pt x="45822" y="288681"/>
                </a:lnTo>
                <a:lnTo>
                  <a:pt x="21085" y="257228"/>
                </a:lnTo>
                <a:lnTo>
                  <a:pt x="5451" y="222474"/>
                </a:lnTo>
                <a:lnTo>
                  <a:pt x="0" y="185166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71" name="object 20">
            <a:extLst>
              <a:ext uri="{FF2B5EF4-FFF2-40B4-BE49-F238E27FC236}">
                <a16:creationId xmlns:a16="http://schemas.microsoft.com/office/drawing/2014/main" id="{882DB41F-D5F2-4726-A4B0-E0E67B136596}"/>
              </a:ext>
            </a:extLst>
          </p:cNvPr>
          <p:cNvSpPr txBox="1"/>
          <p:nvPr/>
        </p:nvSpPr>
        <p:spPr>
          <a:xfrm>
            <a:off x="2817632" y="3789012"/>
            <a:ext cx="447675" cy="2143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1974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72" name="object 21">
            <a:extLst>
              <a:ext uri="{FF2B5EF4-FFF2-40B4-BE49-F238E27FC236}">
                <a16:creationId xmlns:a16="http://schemas.microsoft.com/office/drawing/2014/main" id="{C6C72763-B12E-479F-A8E3-E6A3BEDD8612}"/>
              </a:ext>
            </a:extLst>
          </p:cNvPr>
          <p:cNvSpPr/>
          <p:nvPr/>
        </p:nvSpPr>
        <p:spPr>
          <a:xfrm>
            <a:off x="3895545" y="3719162"/>
            <a:ext cx="555625" cy="341312"/>
          </a:xfrm>
          <a:custGeom>
            <a:avLst/>
            <a:gdLst/>
            <a:ahLst/>
            <a:cxnLst/>
            <a:rect l="l" t="t" r="r" b="b"/>
            <a:pathLst>
              <a:path w="556260" h="340360">
                <a:moveTo>
                  <a:pt x="278129" y="0"/>
                </a:moveTo>
                <a:lnTo>
                  <a:pt x="222059" y="3452"/>
                </a:lnTo>
                <a:lnTo>
                  <a:pt x="169842" y="13352"/>
                </a:lnTo>
                <a:lnTo>
                  <a:pt x="122597" y="29019"/>
                </a:lnTo>
                <a:lnTo>
                  <a:pt x="81438" y="49768"/>
                </a:lnTo>
                <a:lnTo>
                  <a:pt x="47483" y="74916"/>
                </a:lnTo>
                <a:lnTo>
                  <a:pt x="21847" y="103780"/>
                </a:lnTo>
                <a:lnTo>
                  <a:pt x="0" y="169925"/>
                </a:lnTo>
                <a:lnTo>
                  <a:pt x="5648" y="204173"/>
                </a:lnTo>
                <a:lnTo>
                  <a:pt x="47483" y="264935"/>
                </a:lnTo>
                <a:lnTo>
                  <a:pt x="81438" y="290083"/>
                </a:lnTo>
                <a:lnTo>
                  <a:pt x="122597" y="310832"/>
                </a:lnTo>
                <a:lnTo>
                  <a:pt x="169842" y="326499"/>
                </a:lnTo>
                <a:lnTo>
                  <a:pt x="222059" y="336399"/>
                </a:lnTo>
                <a:lnTo>
                  <a:pt x="278129" y="339851"/>
                </a:lnTo>
                <a:lnTo>
                  <a:pt x="334200" y="336399"/>
                </a:lnTo>
                <a:lnTo>
                  <a:pt x="386417" y="326499"/>
                </a:lnTo>
                <a:lnTo>
                  <a:pt x="433662" y="310832"/>
                </a:lnTo>
                <a:lnTo>
                  <a:pt x="474821" y="290083"/>
                </a:lnTo>
                <a:lnTo>
                  <a:pt x="508776" y="264935"/>
                </a:lnTo>
                <a:lnTo>
                  <a:pt x="534412" y="236071"/>
                </a:lnTo>
                <a:lnTo>
                  <a:pt x="556259" y="169925"/>
                </a:lnTo>
                <a:lnTo>
                  <a:pt x="550611" y="135678"/>
                </a:lnTo>
                <a:lnTo>
                  <a:pt x="508776" y="74916"/>
                </a:lnTo>
                <a:lnTo>
                  <a:pt x="474821" y="49768"/>
                </a:lnTo>
                <a:lnTo>
                  <a:pt x="433662" y="29019"/>
                </a:lnTo>
                <a:lnTo>
                  <a:pt x="386417" y="13352"/>
                </a:lnTo>
                <a:lnTo>
                  <a:pt x="334200" y="3452"/>
                </a:lnTo>
                <a:lnTo>
                  <a:pt x="27812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73" name="object 22">
            <a:extLst>
              <a:ext uri="{FF2B5EF4-FFF2-40B4-BE49-F238E27FC236}">
                <a16:creationId xmlns:a16="http://schemas.microsoft.com/office/drawing/2014/main" id="{5FBBB20D-1756-496A-9089-1B2A868F1F28}"/>
              </a:ext>
            </a:extLst>
          </p:cNvPr>
          <p:cNvSpPr/>
          <p:nvPr/>
        </p:nvSpPr>
        <p:spPr>
          <a:xfrm>
            <a:off x="3895545" y="3719162"/>
            <a:ext cx="555625" cy="341312"/>
          </a:xfrm>
          <a:custGeom>
            <a:avLst/>
            <a:gdLst/>
            <a:ahLst/>
            <a:cxnLst/>
            <a:rect l="l" t="t" r="r" b="b"/>
            <a:pathLst>
              <a:path w="556260" h="340360">
                <a:moveTo>
                  <a:pt x="0" y="169925"/>
                </a:moveTo>
                <a:lnTo>
                  <a:pt x="21847" y="103780"/>
                </a:lnTo>
                <a:lnTo>
                  <a:pt x="47483" y="74916"/>
                </a:lnTo>
                <a:lnTo>
                  <a:pt x="81438" y="49768"/>
                </a:lnTo>
                <a:lnTo>
                  <a:pt x="122597" y="29019"/>
                </a:lnTo>
                <a:lnTo>
                  <a:pt x="169842" y="13352"/>
                </a:lnTo>
                <a:lnTo>
                  <a:pt x="222059" y="3452"/>
                </a:lnTo>
                <a:lnTo>
                  <a:pt x="278129" y="0"/>
                </a:lnTo>
                <a:lnTo>
                  <a:pt x="334200" y="3452"/>
                </a:lnTo>
                <a:lnTo>
                  <a:pt x="386417" y="13352"/>
                </a:lnTo>
                <a:lnTo>
                  <a:pt x="433662" y="29019"/>
                </a:lnTo>
                <a:lnTo>
                  <a:pt x="474821" y="49768"/>
                </a:lnTo>
                <a:lnTo>
                  <a:pt x="508776" y="74916"/>
                </a:lnTo>
                <a:lnTo>
                  <a:pt x="534412" y="103780"/>
                </a:lnTo>
                <a:lnTo>
                  <a:pt x="556259" y="169925"/>
                </a:lnTo>
                <a:lnTo>
                  <a:pt x="550611" y="204173"/>
                </a:lnTo>
                <a:lnTo>
                  <a:pt x="508776" y="264935"/>
                </a:lnTo>
                <a:lnTo>
                  <a:pt x="474821" y="290083"/>
                </a:lnTo>
                <a:lnTo>
                  <a:pt x="433662" y="310832"/>
                </a:lnTo>
                <a:lnTo>
                  <a:pt x="386417" y="326499"/>
                </a:lnTo>
                <a:lnTo>
                  <a:pt x="334200" y="336399"/>
                </a:lnTo>
                <a:lnTo>
                  <a:pt x="278129" y="339851"/>
                </a:lnTo>
                <a:lnTo>
                  <a:pt x="222059" y="336399"/>
                </a:lnTo>
                <a:lnTo>
                  <a:pt x="169842" y="326499"/>
                </a:lnTo>
                <a:lnTo>
                  <a:pt x="122597" y="310832"/>
                </a:lnTo>
                <a:lnTo>
                  <a:pt x="81438" y="290083"/>
                </a:lnTo>
                <a:lnTo>
                  <a:pt x="47483" y="264935"/>
                </a:lnTo>
                <a:lnTo>
                  <a:pt x="21847" y="236071"/>
                </a:lnTo>
                <a:lnTo>
                  <a:pt x="0" y="169925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74" name="object 23">
            <a:extLst>
              <a:ext uri="{FF2B5EF4-FFF2-40B4-BE49-F238E27FC236}">
                <a16:creationId xmlns:a16="http://schemas.microsoft.com/office/drawing/2014/main" id="{7AD59388-2BB4-4E03-9321-0BA2FD42A5F0}"/>
              </a:ext>
            </a:extLst>
          </p:cNvPr>
          <p:cNvSpPr txBox="1"/>
          <p:nvPr/>
        </p:nvSpPr>
        <p:spPr>
          <a:xfrm>
            <a:off x="3957457" y="3793774"/>
            <a:ext cx="447675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1980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75" name="object 24">
            <a:extLst>
              <a:ext uri="{FF2B5EF4-FFF2-40B4-BE49-F238E27FC236}">
                <a16:creationId xmlns:a16="http://schemas.microsoft.com/office/drawing/2014/main" id="{DB315AD8-FCED-462E-AABA-367C7498DEE4}"/>
              </a:ext>
            </a:extLst>
          </p:cNvPr>
          <p:cNvSpPr/>
          <p:nvPr/>
        </p:nvSpPr>
        <p:spPr>
          <a:xfrm>
            <a:off x="5404305" y="3698524"/>
            <a:ext cx="560387" cy="371475"/>
          </a:xfrm>
          <a:custGeom>
            <a:avLst/>
            <a:gdLst/>
            <a:ahLst/>
            <a:cxnLst/>
            <a:rect l="l" t="t" r="r" b="b"/>
            <a:pathLst>
              <a:path w="561340" h="370839">
                <a:moveTo>
                  <a:pt x="280415" y="0"/>
                </a:moveTo>
                <a:lnTo>
                  <a:pt x="223918" y="3763"/>
                </a:lnTo>
                <a:lnTo>
                  <a:pt x="171289" y="14555"/>
                </a:lnTo>
                <a:lnTo>
                  <a:pt x="123657" y="31631"/>
                </a:lnTo>
                <a:lnTo>
                  <a:pt x="82153" y="54244"/>
                </a:lnTo>
                <a:lnTo>
                  <a:pt x="47905" y="81650"/>
                </a:lnTo>
                <a:lnTo>
                  <a:pt x="22044" y="113103"/>
                </a:lnTo>
                <a:lnTo>
                  <a:pt x="5699" y="147857"/>
                </a:lnTo>
                <a:lnTo>
                  <a:pt x="0" y="185165"/>
                </a:lnTo>
                <a:lnTo>
                  <a:pt x="5699" y="222474"/>
                </a:lnTo>
                <a:lnTo>
                  <a:pt x="22044" y="257228"/>
                </a:lnTo>
                <a:lnTo>
                  <a:pt x="47905" y="288681"/>
                </a:lnTo>
                <a:lnTo>
                  <a:pt x="82153" y="316087"/>
                </a:lnTo>
                <a:lnTo>
                  <a:pt x="123657" y="338700"/>
                </a:lnTo>
                <a:lnTo>
                  <a:pt x="171289" y="355776"/>
                </a:lnTo>
                <a:lnTo>
                  <a:pt x="223918" y="366568"/>
                </a:lnTo>
                <a:lnTo>
                  <a:pt x="280415" y="370331"/>
                </a:lnTo>
                <a:lnTo>
                  <a:pt x="336913" y="366568"/>
                </a:lnTo>
                <a:lnTo>
                  <a:pt x="389542" y="355776"/>
                </a:lnTo>
                <a:lnTo>
                  <a:pt x="437174" y="338700"/>
                </a:lnTo>
                <a:lnTo>
                  <a:pt x="478678" y="316087"/>
                </a:lnTo>
                <a:lnTo>
                  <a:pt x="512926" y="288681"/>
                </a:lnTo>
                <a:lnTo>
                  <a:pt x="538787" y="257228"/>
                </a:lnTo>
                <a:lnTo>
                  <a:pt x="555132" y="222474"/>
                </a:lnTo>
                <a:lnTo>
                  <a:pt x="560831" y="185165"/>
                </a:lnTo>
                <a:lnTo>
                  <a:pt x="555132" y="147857"/>
                </a:lnTo>
                <a:lnTo>
                  <a:pt x="538787" y="113103"/>
                </a:lnTo>
                <a:lnTo>
                  <a:pt x="512926" y="81650"/>
                </a:lnTo>
                <a:lnTo>
                  <a:pt x="478678" y="54244"/>
                </a:lnTo>
                <a:lnTo>
                  <a:pt x="437174" y="31631"/>
                </a:lnTo>
                <a:lnTo>
                  <a:pt x="389542" y="14555"/>
                </a:lnTo>
                <a:lnTo>
                  <a:pt x="336913" y="3763"/>
                </a:lnTo>
                <a:lnTo>
                  <a:pt x="28041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76" name="object 25">
            <a:extLst>
              <a:ext uri="{FF2B5EF4-FFF2-40B4-BE49-F238E27FC236}">
                <a16:creationId xmlns:a16="http://schemas.microsoft.com/office/drawing/2014/main" id="{EFD4B05A-CC3A-431B-98C3-C556265859EF}"/>
              </a:ext>
            </a:extLst>
          </p:cNvPr>
          <p:cNvSpPr/>
          <p:nvPr/>
        </p:nvSpPr>
        <p:spPr>
          <a:xfrm>
            <a:off x="5404305" y="3698524"/>
            <a:ext cx="560387" cy="371475"/>
          </a:xfrm>
          <a:custGeom>
            <a:avLst/>
            <a:gdLst/>
            <a:ahLst/>
            <a:cxnLst/>
            <a:rect l="l" t="t" r="r" b="b"/>
            <a:pathLst>
              <a:path w="561340" h="370839">
                <a:moveTo>
                  <a:pt x="0" y="185165"/>
                </a:moveTo>
                <a:lnTo>
                  <a:pt x="22044" y="113103"/>
                </a:lnTo>
                <a:lnTo>
                  <a:pt x="47905" y="81650"/>
                </a:lnTo>
                <a:lnTo>
                  <a:pt x="82153" y="54244"/>
                </a:lnTo>
                <a:lnTo>
                  <a:pt x="123657" y="31631"/>
                </a:lnTo>
                <a:lnTo>
                  <a:pt x="171289" y="14555"/>
                </a:lnTo>
                <a:lnTo>
                  <a:pt x="223918" y="3763"/>
                </a:lnTo>
                <a:lnTo>
                  <a:pt x="280415" y="0"/>
                </a:lnTo>
                <a:lnTo>
                  <a:pt x="336913" y="3763"/>
                </a:lnTo>
                <a:lnTo>
                  <a:pt x="389542" y="14555"/>
                </a:lnTo>
                <a:lnTo>
                  <a:pt x="437174" y="31631"/>
                </a:lnTo>
                <a:lnTo>
                  <a:pt x="478678" y="54244"/>
                </a:lnTo>
                <a:lnTo>
                  <a:pt x="512926" y="81650"/>
                </a:lnTo>
                <a:lnTo>
                  <a:pt x="538787" y="113103"/>
                </a:lnTo>
                <a:lnTo>
                  <a:pt x="555132" y="147857"/>
                </a:lnTo>
                <a:lnTo>
                  <a:pt x="560831" y="185165"/>
                </a:lnTo>
                <a:lnTo>
                  <a:pt x="555132" y="222474"/>
                </a:lnTo>
                <a:lnTo>
                  <a:pt x="538787" y="257228"/>
                </a:lnTo>
                <a:lnTo>
                  <a:pt x="512926" y="288681"/>
                </a:lnTo>
                <a:lnTo>
                  <a:pt x="478678" y="316087"/>
                </a:lnTo>
                <a:lnTo>
                  <a:pt x="437174" y="338700"/>
                </a:lnTo>
                <a:lnTo>
                  <a:pt x="389542" y="355776"/>
                </a:lnTo>
                <a:lnTo>
                  <a:pt x="336913" y="366568"/>
                </a:lnTo>
                <a:lnTo>
                  <a:pt x="280415" y="370331"/>
                </a:lnTo>
                <a:lnTo>
                  <a:pt x="223918" y="366568"/>
                </a:lnTo>
                <a:lnTo>
                  <a:pt x="171289" y="355776"/>
                </a:lnTo>
                <a:lnTo>
                  <a:pt x="123657" y="338700"/>
                </a:lnTo>
                <a:lnTo>
                  <a:pt x="82153" y="316087"/>
                </a:lnTo>
                <a:lnTo>
                  <a:pt x="47905" y="288681"/>
                </a:lnTo>
                <a:lnTo>
                  <a:pt x="22044" y="257228"/>
                </a:lnTo>
                <a:lnTo>
                  <a:pt x="5699" y="222474"/>
                </a:lnTo>
                <a:lnTo>
                  <a:pt x="0" y="185165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77" name="object 26">
            <a:extLst>
              <a:ext uri="{FF2B5EF4-FFF2-40B4-BE49-F238E27FC236}">
                <a16:creationId xmlns:a16="http://schemas.microsoft.com/office/drawing/2014/main" id="{415BF890-12CA-4FC1-BA00-CEB52E4896A2}"/>
              </a:ext>
            </a:extLst>
          </p:cNvPr>
          <p:cNvSpPr txBox="1"/>
          <p:nvPr/>
        </p:nvSpPr>
        <p:spPr>
          <a:xfrm>
            <a:off x="5486855" y="3784249"/>
            <a:ext cx="446087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1987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78" name="object 27">
            <a:extLst>
              <a:ext uri="{FF2B5EF4-FFF2-40B4-BE49-F238E27FC236}">
                <a16:creationId xmlns:a16="http://schemas.microsoft.com/office/drawing/2014/main" id="{0020772D-3194-4AF0-97F4-F216D96182BA}"/>
              </a:ext>
            </a:extLst>
          </p:cNvPr>
          <p:cNvSpPr/>
          <p:nvPr/>
        </p:nvSpPr>
        <p:spPr>
          <a:xfrm>
            <a:off x="6543495" y="3684237"/>
            <a:ext cx="569912" cy="371475"/>
          </a:xfrm>
          <a:custGeom>
            <a:avLst/>
            <a:gdLst/>
            <a:ahLst/>
            <a:cxnLst/>
            <a:rect l="l" t="t" r="r" b="b"/>
            <a:pathLst>
              <a:path w="570229" h="370839">
                <a:moveTo>
                  <a:pt x="284988" y="0"/>
                </a:moveTo>
                <a:lnTo>
                  <a:pt x="227564" y="3763"/>
                </a:lnTo>
                <a:lnTo>
                  <a:pt x="174075" y="14555"/>
                </a:lnTo>
                <a:lnTo>
                  <a:pt x="125666" y="31631"/>
                </a:lnTo>
                <a:lnTo>
                  <a:pt x="83486" y="54244"/>
                </a:lnTo>
                <a:lnTo>
                  <a:pt x="48682" y="81650"/>
                </a:lnTo>
                <a:lnTo>
                  <a:pt x="22401" y="113103"/>
                </a:lnTo>
                <a:lnTo>
                  <a:pt x="5791" y="147857"/>
                </a:lnTo>
                <a:lnTo>
                  <a:pt x="0" y="185165"/>
                </a:lnTo>
                <a:lnTo>
                  <a:pt x="5791" y="222474"/>
                </a:lnTo>
                <a:lnTo>
                  <a:pt x="22401" y="257228"/>
                </a:lnTo>
                <a:lnTo>
                  <a:pt x="48682" y="288681"/>
                </a:lnTo>
                <a:lnTo>
                  <a:pt x="83486" y="316087"/>
                </a:lnTo>
                <a:lnTo>
                  <a:pt x="125666" y="338700"/>
                </a:lnTo>
                <a:lnTo>
                  <a:pt x="174075" y="355776"/>
                </a:lnTo>
                <a:lnTo>
                  <a:pt x="227564" y="366568"/>
                </a:lnTo>
                <a:lnTo>
                  <a:pt x="284988" y="370331"/>
                </a:lnTo>
                <a:lnTo>
                  <a:pt x="342411" y="366568"/>
                </a:lnTo>
                <a:lnTo>
                  <a:pt x="395900" y="355776"/>
                </a:lnTo>
                <a:lnTo>
                  <a:pt x="444309" y="338700"/>
                </a:lnTo>
                <a:lnTo>
                  <a:pt x="486489" y="316087"/>
                </a:lnTo>
                <a:lnTo>
                  <a:pt x="521293" y="288681"/>
                </a:lnTo>
                <a:lnTo>
                  <a:pt x="547574" y="257228"/>
                </a:lnTo>
                <a:lnTo>
                  <a:pt x="564184" y="222474"/>
                </a:lnTo>
                <a:lnTo>
                  <a:pt x="569976" y="185165"/>
                </a:lnTo>
                <a:lnTo>
                  <a:pt x="564184" y="147857"/>
                </a:lnTo>
                <a:lnTo>
                  <a:pt x="547574" y="113103"/>
                </a:lnTo>
                <a:lnTo>
                  <a:pt x="521293" y="81650"/>
                </a:lnTo>
                <a:lnTo>
                  <a:pt x="486489" y="54244"/>
                </a:lnTo>
                <a:lnTo>
                  <a:pt x="444309" y="31631"/>
                </a:lnTo>
                <a:lnTo>
                  <a:pt x="395900" y="14555"/>
                </a:lnTo>
                <a:lnTo>
                  <a:pt x="342411" y="3763"/>
                </a:lnTo>
                <a:lnTo>
                  <a:pt x="28498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79" name="object 28">
            <a:extLst>
              <a:ext uri="{FF2B5EF4-FFF2-40B4-BE49-F238E27FC236}">
                <a16:creationId xmlns:a16="http://schemas.microsoft.com/office/drawing/2014/main" id="{A25F7A5F-2F2B-4D13-A443-EE56947C19EE}"/>
              </a:ext>
            </a:extLst>
          </p:cNvPr>
          <p:cNvSpPr/>
          <p:nvPr/>
        </p:nvSpPr>
        <p:spPr>
          <a:xfrm>
            <a:off x="6543495" y="3684237"/>
            <a:ext cx="569912" cy="371475"/>
          </a:xfrm>
          <a:custGeom>
            <a:avLst/>
            <a:gdLst/>
            <a:ahLst/>
            <a:cxnLst/>
            <a:rect l="l" t="t" r="r" b="b"/>
            <a:pathLst>
              <a:path w="570229" h="370839">
                <a:moveTo>
                  <a:pt x="0" y="185165"/>
                </a:moveTo>
                <a:lnTo>
                  <a:pt x="22401" y="113103"/>
                </a:lnTo>
                <a:lnTo>
                  <a:pt x="48682" y="81650"/>
                </a:lnTo>
                <a:lnTo>
                  <a:pt x="83486" y="54244"/>
                </a:lnTo>
                <a:lnTo>
                  <a:pt x="125666" y="31631"/>
                </a:lnTo>
                <a:lnTo>
                  <a:pt x="174075" y="14555"/>
                </a:lnTo>
                <a:lnTo>
                  <a:pt x="227564" y="3763"/>
                </a:lnTo>
                <a:lnTo>
                  <a:pt x="284988" y="0"/>
                </a:lnTo>
                <a:lnTo>
                  <a:pt x="342411" y="3763"/>
                </a:lnTo>
                <a:lnTo>
                  <a:pt x="395900" y="14555"/>
                </a:lnTo>
                <a:lnTo>
                  <a:pt x="444309" y="31631"/>
                </a:lnTo>
                <a:lnTo>
                  <a:pt x="486489" y="54244"/>
                </a:lnTo>
                <a:lnTo>
                  <a:pt x="521293" y="81650"/>
                </a:lnTo>
                <a:lnTo>
                  <a:pt x="547574" y="113103"/>
                </a:lnTo>
                <a:lnTo>
                  <a:pt x="564184" y="147857"/>
                </a:lnTo>
                <a:lnTo>
                  <a:pt x="569976" y="185165"/>
                </a:lnTo>
                <a:lnTo>
                  <a:pt x="564184" y="222474"/>
                </a:lnTo>
                <a:lnTo>
                  <a:pt x="547574" y="257228"/>
                </a:lnTo>
                <a:lnTo>
                  <a:pt x="521293" y="288681"/>
                </a:lnTo>
                <a:lnTo>
                  <a:pt x="486489" y="316087"/>
                </a:lnTo>
                <a:lnTo>
                  <a:pt x="444309" y="338700"/>
                </a:lnTo>
                <a:lnTo>
                  <a:pt x="395900" y="355776"/>
                </a:lnTo>
                <a:lnTo>
                  <a:pt x="342411" y="366568"/>
                </a:lnTo>
                <a:lnTo>
                  <a:pt x="284988" y="370331"/>
                </a:lnTo>
                <a:lnTo>
                  <a:pt x="227564" y="366568"/>
                </a:lnTo>
                <a:lnTo>
                  <a:pt x="174075" y="355776"/>
                </a:lnTo>
                <a:lnTo>
                  <a:pt x="125666" y="338700"/>
                </a:lnTo>
                <a:lnTo>
                  <a:pt x="83486" y="316087"/>
                </a:lnTo>
                <a:lnTo>
                  <a:pt x="48682" y="288681"/>
                </a:lnTo>
                <a:lnTo>
                  <a:pt x="22401" y="257228"/>
                </a:lnTo>
                <a:lnTo>
                  <a:pt x="5791" y="222474"/>
                </a:lnTo>
                <a:lnTo>
                  <a:pt x="0" y="185165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80" name="object 29">
            <a:extLst>
              <a:ext uri="{FF2B5EF4-FFF2-40B4-BE49-F238E27FC236}">
                <a16:creationId xmlns:a16="http://schemas.microsoft.com/office/drawing/2014/main" id="{60510A92-0146-4172-9956-C44BD45ED4BF}"/>
              </a:ext>
            </a:extLst>
          </p:cNvPr>
          <p:cNvSpPr txBox="1"/>
          <p:nvPr/>
        </p:nvSpPr>
        <p:spPr>
          <a:xfrm>
            <a:off x="6616520" y="3769962"/>
            <a:ext cx="447675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1993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81" name="object 30">
            <a:extLst>
              <a:ext uri="{FF2B5EF4-FFF2-40B4-BE49-F238E27FC236}">
                <a16:creationId xmlns:a16="http://schemas.microsoft.com/office/drawing/2014/main" id="{545B2316-FA13-491A-B625-7ABDD77B5727}"/>
              </a:ext>
            </a:extLst>
          </p:cNvPr>
          <p:cNvSpPr/>
          <p:nvPr/>
        </p:nvSpPr>
        <p:spPr>
          <a:xfrm>
            <a:off x="7562987" y="3719479"/>
            <a:ext cx="609600" cy="371475"/>
          </a:xfrm>
          <a:custGeom>
            <a:avLst/>
            <a:gdLst/>
            <a:ahLst/>
            <a:cxnLst/>
            <a:rect l="l" t="t" r="r" b="b"/>
            <a:pathLst>
              <a:path w="609600" h="370839">
                <a:moveTo>
                  <a:pt x="304800" y="0"/>
                </a:moveTo>
                <a:lnTo>
                  <a:pt x="243389" y="3763"/>
                </a:lnTo>
                <a:lnTo>
                  <a:pt x="186183" y="14555"/>
                </a:lnTo>
                <a:lnTo>
                  <a:pt x="134410" y="31631"/>
                </a:lnTo>
                <a:lnTo>
                  <a:pt x="89296" y="54244"/>
                </a:lnTo>
                <a:lnTo>
                  <a:pt x="52071" y="81650"/>
                </a:lnTo>
                <a:lnTo>
                  <a:pt x="23961" y="113103"/>
                </a:lnTo>
                <a:lnTo>
                  <a:pt x="6194" y="147857"/>
                </a:lnTo>
                <a:lnTo>
                  <a:pt x="0" y="185166"/>
                </a:lnTo>
                <a:lnTo>
                  <a:pt x="6194" y="222474"/>
                </a:lnTo>
                <a:lnTo>
                  <a:pt x="23961" y="257228"/>
                </a:lnTo>
                <a:lnTo>
                  <a:pt x="52071" y="288681"/>
                </a:lnTo>
                <a:lnTo>
                  <a:pt x="89296" y="316087"/>
                </a:lnTo>
                <a:lnTo>
                  <a:pt x="134410" y="338700"/>
                </a:lnTo>
                <a:lnTo>
                  <a:pt x="186183" y="355776"/>
                </a:lnTo>
                <a:lnTo>
                  <a:pt x="243389" y="366568"/>
                </a:lnTo>
                <a:lnTo>
                  <a:pt x="304800" y="370332"/>
                </a:lnTo>
                <a:lnTo>
                  <a:pt x="366210" y="366568"/>
                </a:lnTo>
                <a:lnTo>
                  <a:pt x="423416" y="355776"/>
                </a:lnTo>
                <a:lnTo>
                  <a:pt x="475189" y="338700"/>
                </a:lnTo>
                <a:lnTo>
                  <a:pt x="520303" y="316087"/>
                </a:lnTo>
                <a:lnTo>
                  <a:pt x="557528" y="288681"/>
                </a:lnTo>
                <a:lnTo>
                  <a:pt x="585638" y="257228"/>
                </a:lnTo>
                <a:lnTo>
                  <a:pt x="603405" y="222474"/>
                </a:lnTo>
                <a:lnTo>
                  <a:pt x="609600" y="185166"/>
                </a:lnTo>
                <a:lnTo>
                  <a:pt x="603405" y="147857"/>
                </a:lnTo>
                <a:lnTo>
                  <a:pt x="585638" y="113103"/>
                </a:lnTo>
                <a:lnTo>
                  <a:pt x="557528" y="81650"/>
                </a:lnTo>
                <a:lnTo>
                  <a:pt x="520303" y="54244"/>
                </a:lnTo>
                <a:lnTo>
                  <a:pt x="475189" y="31631"/>
                </a:lnTo>
                <a:lnTo>
                  <a:pt x="423416" y="14555"/>
                </a:lnTo>
                <a:lnTo>
                  <a:pt x="366210" y="3763"/>
                </a:lnTo>
                <a:lnTo>
                  <a:pt x="304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82" name="object 31">
            <a:extLst>
              <a:ext uri="{FF2B5EF4-FFF2-40B4-BE49-F238E27FC236}">
                <a16:creationId xmlns:a16="http://schemas.microsoft.com/office/drawing/2014/main" id="{845567DC-AA79-423A-968E-89A5DB389506}"/>
              </a:ext>
            </a:extLst>
          </p:cNvPr>
          <p:cNvSpPr/>
          <p:nvPr/>
        </p:nvSpPr>
        <p:spPr>
          <a:xfrm>
            <a:off x="7562987" y="3719479"/>
            <a:ext cx="609600" cy="371475"/>
          </a:xfrm>
          <a:custGeom>
            <a:avLst/>
            <a:gdLst/>
            <a:ahLst/>
            <a:cxnLst/>
            <a:rect l="l" t="t" r="r" b="b"/>
            <a:pathLst>
              <a:path w="609600" h="370839">
                <a:moveTo>
                  <a:pt x="0" y="185166"/>
                </a:moveTo>
                <a:lnTo>
                  <a:pt x="23961" y="113103"/>
                </a:lnTo>
                <a:lnTo>
                  <a:pt x="52071" y="81650"/>
                </a:lnTo>
                <a:lnTo>
                  <a:pt x="89296" y="54244"/>
                </a:lnTo>
                <a:lnTo>
                  <a:pt x="134410" y="31631"/>
                </a:lnTo>
                <a:lnTo>
                  <a:pt x="186183" y="14555"/>
                </a:lnTo>
                <a:lnTo>
                  <a:pt x="243389" y="3763"/>
                </a:lnTo>
                <a:lnTo>
                  <a:pt x="304800" y="0"/>
                </a:lnTo>
                <a:lnTo>
                  <a:pt x="366210" y="3763"/>
                </a:lnTo>
                <a:lnTo>
                  <a:pt x="423416" y="14555"/>
                </a:lnTo>
                <a:lnTo>
                  <a:pt x="475189" y="31631"/>
                </a:lnTo>
                <a:lnTo>
                  <a:pt x="520303" y="54244"/>
                </a:lnTo>
                <a:lnTo>
                  <a:pt x="557528" y="81650"/>
                </a:lnTo>
                <a:lnTo>
                  <a:pt x="585638" y="113103"/>
                </a:lnTo>
                <a:lnTo>
                  <a:pt x="603405" y="147857"/>
                </a:lnTo>
                <a:lnTo>
                  <a:pt x="609600" y="185166"/>
                </a:lnTo>
                <a:lnTo>
                  <a:pt x="603405" y="222474"/>
                </a:lnTo>
                <a:lnTo>
                  <a:pt x="585638" y="257228"/>
                </a:lnTo>
                <a:lnTo>
                  <a:pt x="557528" y="288681"/>
                </a:lnTo>
                <a:lnTo>
                  <a:pt x="520303" y="316087"/>
                </a:lnTo>
                <a:lnTo>
                  <a:pt x="475189" y="338700"/>
                </a:lnTo>
                <a:lnTo>
                  <a:pt x="423416" y="355776"/>
                </a:lnTo>
                <a:lnTo>
                  <a:pt x="366210" y="366568"/>
                </a:lnTo>
                <a:lnTo>
                  <a:pt x="304800" y="370332"/>
                </a:lnTo>
                <a:lnTo>
                  <a:pt x="243389" y="366568"/>
                </a:lnTo>
                <a:lnTo>
                  <a:pt x="186183" y="355776"/>
                </a:lnTo>
                <a:lnTo>
                  <a:pt x="134410" y="338700"/>
                </a:lnTo>
                <a:lnTo>
                  <a:pt x="89296" y="316087"/>
                </a:lnTo>
                <a:lnTo>
                  <a:pt x="52071" y="288681"/>
                </a:lnTo>
                <a:lnTo>
                  <a:pt x="23961" y="257228"/>
                </a:lnTo>
                <a:lnTo>
                  <a:pt x="6194" y="222474"/>
                </a:lnTo>
                <a:lnTo>
                  <a:pt x="0" y="185166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83" name="object 32">
            <a:extLst>
              <a:ext uri="{FF2B5EF4-FFF2-40B4-BE49-F238E27FC236}">
                <a16:creationId xmlns:a16="http://schemas.microsoft.com/office/drawing/2014/main" id="{44880A0D-5051-4B36-9A48-BD02962B036C}"/>
              </a:ext>
            </a:extLst>
          </p:cNvPr>
          <p:cNvSpPr txBox="1"/>
          <p:nvPr/>
        </p:nvSpPr>
        <p:spPr>
          <a:xfrm>
            <a:off x="7655062" y="3805204"/>
            <a:ext cx="446088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2006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84" name="object 33">
            <a:extLst>
              <a:ext uri="{FF2B5EF4-FFF2-40B4-BE49-F238E27FC236}">
                <a16:creationId xmlns:a16="http://schemas.microsoft.com/office/drawing/2014/main" id="{283456C4-0E28-4750-BFDA-535A48AA04B1}"/>
              </a:ext>
            </a:extLst>
          </p:cNvPr>
          <p:cNvSpPr txBox="1"/>
          <p:nvPr/>
        </p:nvSpPr>
        <p:spPr>
          <a:xfrm>
            <a:off x="533855" y="1812824"/>
            <a:ext cx="1273175" cy="12567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936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AI的诞生</a:t>
            </a:r>
          </a:p>
          <a:p>
            <a:pPr>
              <a:spcBef>
                <a:spcPts val="1388"/>
              </a:spcBef>
            </a:pPr>
            <a:r>
              <a:rPr lang="zh-CN" altLang="zh-CN" sz="1400" b="1" dirty="0">
                <a:solidFill>
                  <a:srgbClr val="333333"/>
                </a:solidFill>
                <a:ea typeface="微软雅黑" panose="020B0503020204020204" pitchFamily="34" charset="-122"/>
              </a:rPr>
              <a:t>1956达特矛斯  会议，“人工智  能”正式诞生</a:t>
            </a:r>
            <a:endParaRPr lang="zh-CN" altLang="zh-CN" sz="1400" b="1" dirty="0">
              <a:ea typeface="微软雅黑" panose="020B0503020204020204" pitchFamily="34" charset="-122"/>
            </a:endParaRPr>
          </a:p>
        </p:txBody>
      </p:sp>
      <p:sp>
        <p:nvSpPr>
          <p:cNvPr id="85" name="object 34">
            <a:extLst>
              <a:ext uri="{FF2B5EF4-FFF2-40B4-BE49-F238E27FC236}">
                <a16:creationId xmlns:a16="http://schemas.microsoft.com/office/drawing/2014/main" id="{1C7858B9-BE2F-4E8C-8BF5-7EA5D1A9C403}"/>
              </a:ext>
            </a:extLst>
          </p:cNvPr>
          <p:cNvSpPr txBox="1"/>
          <p:nvPr/>
        </p:nvSpPr>
        <p:spPr>
          <a:xfrm>
            <a:off x="446225" y="4625624"/>
            <a:ext cx="1262062" cy="130478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600" b="1" dirty="0">
                <a:ea typeface="微软雅黑" panose="020B0503020204020204" pitchFamily="34" charset="-122"/>
              </a:rPr>
              <a:t>孕育期</a:t>
            </a:r>
          </a:p>
          <a:p>
            <a:pPr algn="ctr">
              <a:lnSpc>
                <a:spcPct val="136000"/>
              </a:lnSpc>
              <a:spcBef>
                <a:spcPts val="550"/>
              </a:spcBef>
            </a:pPr>
            <a:r>
              <a:rPr lang="zh-CN" altLang="zh-CN" sz="1200" b="1" dirty="0">
                <a:ea typeface="微软雅黑" panose="020B0503020204020204" pitchFamily="34" charset="-122"/>
              </a:rPr>
              <a:t>电子计算机  机器翻译与NLP  图灵测试  计算机下棋  早期神经网络</a:t>
            </a:r>
          </a:p>
        </p:txBody>
      </p:sp>
      <p:sp>
        <p:nvSpPr>
          <p:cNvPr id="86" name="object 35">
            <a:extLst>
              <a:ext uri="{FF2B5EF4-FFF2-40B4-BE49-F238E27FC236}">
                <a16:creationId xmlns:a16="http://schemas.microsoft.com/office/drawing/2014/main" id="{5D3031FF-0721-4C6C-BFB5-1B896BABF2B3}"/>
              </a:ext>
            </a:extLst>
          </p:cNvPr>
          <p:cNvSpPr txBox="1"/>
          <p:nvPr/>
        </p:nvSpPr>
        <p:spPr>
          <a:xfrm>
            <a:off x="2194378" y="1868900"/>
            <a:ext cx="915988" cy="5847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搜索式推理</a:t>
            </a:r>
          </a:p>
          <a:p>
            <a:pPr>
              <a:spcBef>
                <a:spcPts val="1200"/>
              </a:spcBef>
            </a:pPr>
            <a:r>
              <a:rPr lang="zh-CN" altLang="zh-CN" sz="1400" b="1" dirty="0">
                <a:ea typeface="微软雅黑" panose="020B0503020204020204" pitchFamily="34" charset="-122"/>
              </a:rPr>
              <a:t>聊天机器人</a:t>
            </a:r>
          </a:p>
        </p:txBody>
      </p:sp>
      <p:sp>
        <p:nvSpPr>
          <p:cNvPr id="87" name="object 36">
            <a:extLst>
              <a:ext uri="{FF2B5EF4-FFF2-40B4-BE49-F238E27FC236}">
                <a16:creationId xmlns:a16="http://schemas.microsoft.com/office/drawing/2014/main" id="{8B42AED4-1727-4365-AD7A-9422B6668D75}"/>
              </a:ext>
            </a:extLst>
          </p:cNvPr>
          <p:cNvSpPr txBox="1"/>
          <p:nvPr/>
        </p:nvSpPr>
        <p:spPr>
          <a:xfrm>
            <a:off x="2278199" y="2640683"/>
            <a:ext cx="7397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乐观思潮</a:t>
            </a:r>
          </a:p>
        </p:txBody>
      </p:sp>
      <p:sp>
        <p:nvSpPr>
          <p:cNvPr id="88" name="object 37">
            <a:extLst>
              <a:ext uri="{FF2B5EF4-FFF2-40B4-BE49-F238E27FC236}">
                <a16:creationId xmlns:a16="http://schemas.microsoft.com/office/drawing/2014/main" id="{BE072D8E-E4FB-4B4F-9457-1E540CCD0DBA}"/>
              </a:ext>
            </a:extLst>
          </p:cNvPr>
          <p:cNvSpPr txBox="1"/>
          <p:nvPr/>
        </p:nvSpPr>
        <p:spPr>
          <a:xfrm>
            <a:off x="2941775" y="4431610"/>
            <a:ext cx="1271588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476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所有的AI程序  都只是“玩具”</a:t>
            </a:r>
          </a:p>
        </p:txBody>
      </p:sp>
      <p:sp>
        <p:nvSpPr>
          <p:cNvPr id="89" name="object 38">
            <a:extLst>
              <a:ext uri="{FF2B5EF4-FFF2-40B4-BE49-F238E27FC236}">
                <a16:creationId xmlns:a16="http://schemas.microsoft.com/office/drawing/2014/main" id="{6C575C58-50E3-49CF-A631-38C1C81D4073}"/>
              </a:ext>
            </a:extLst>
          </p:cNvPr>
          <p:cNvSpPr txBox="1"/>
          <p:nvPr/>
        </p:nvSpPr>
        <p:spPr>
          <a:xfrm>
            <a:off x="3188790" y="4926684"/>
            <a:ext cx="738188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运算能力</a:t>
            </a:r>
          </a:p>
        </p:txBody>
      </p:sp>
      <p:sp>
        <p:nvSpPr>
          <p:cNvPr id="90" name="object 39">
            <a:extLst>
              <a:ext uri="{FF2B5EF4-FFF2-40B4-BE49-F238E27FC236}">
                <a16:creationId xmlns:a16="http://schemas.microsoft.com/office/drawing/2014/main" id="{CCEAF208-93D1-4512-B30C-2F79EACC1614}"/>
              </a:ext>
            </a:extLst>
          </p:cNvPr>
          <p:cNvSpPr txBox="1"/>
          <p:nvPr/>
        </p:nvSpPr>
        <p:spPr>
          <a:xfrm>
            <a:off x="3099890" y="5291809"/>
            <a:ext cx="9175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计算复杂性</a:t>
            </a:r>
          </a:p>
        </p:txBody>
      </p:sp>
      <p:sp>
        <p:nvSpPr>
          <p:cNvPr id="91" name="object 40">
            <a:extLst>
              <a:ext uri="{FF2B5EF4-FFF2-40B4-BE49-F238E27FC236}">
                <a16:creationId xmlns:a16="http://schemas.microsoft.com/office/drawing/2014/main" id="{B86AB120-2C57-4289-A097-13970107C613}"/>
              </a:ext>
            </a:extLst>
          </p:cNvPr>
          <p:cNvSpPr txBox="1"/>
          <p:nvPr/>
        </p:nvSpPr>
        <p:spPr>
          <a:xfrm>
            <a:off x="3099890" y="5656934"/>
            <a:ext cx="9175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常识与推理</a:t>
            </a:r>
          </a:p>
        </p:txBody>
      </p:sp>
      <p:sp>
        <p:nvSpPr>
          <p:cNvPr id="92" name="object 41">
            <a:extLst>
              <a:ext uri="{FF2B5EF4-FFF2-40B4-BE49-F238E27FC236}">
                <a16:creationId xmlns:a16="http://schemas.microsoft.com/office/drawing/2014/main" id="{10A938F3-A671-4298-A5A6-4B93F8DDDA1A}"/>
              </a:ext>
            </a:extLst>
          </p:cNvPr>
          <p:cNvSpPr txBox="1"/>
          <p:nvPr/>
        </p:nvSpPr>
        <p:spPr>
          <a:xfrm>
            <a:off x="4671832" y="1761178"/>
            <a:ext cx="7397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专家系统</a:t>
            </a:r>
          </a:p>
        </p:txBody>
      </p:sp>
      <p:sp>
        <p:nvSpPr>
          <p:cNvPr id="93" name="object 42">
            <a:extLst>
              <a:ext uri="{FF2B5EF4-FFF2-40B4-BE49-F238E27FC236}">
                <a16:creationId xmlns:a16="http://schemas.microsoft.com/office/drawing/2014/main" id="{DF53CA86-3437-4C03-A7F2-C8264979079A}"/>
              </a:ext>
            </a:extLst>
          </p:cNvPr>
          <p:cNvSpPr txBox="1"/>
          <p:nvPr/>
        </p:nvSpPr>
        <p:spPr>
          <a:xfrm>
            <a:off x="4671832" y="2127891"/>
            <a:ext cx="7397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知识工程</a:t>
            </a:r>
          </a:p>
        </p:txBody>
      </p:sp>
      <p:sp>
        <p:nvSpPr>
          <p:cNvPr id="94" name="object 43">
            <a:extLst>
              <a:ext uri="{FF2B5EF4-FFF2-40B4-BE49-F238E27FC236}">
                <a16:creationId xmlns:a16="http://schemas.microsoft.com/office/drawing/2014/main" id="{DCACF243-814A-418C-A92D-B266F2A8D6B4}"/>
              </a:ext>
            </a:extLst>
          </p:cNvPr>
          <p:cNvSpPr txBox="1"/>
          <p:nvPr/>
        </p:nvSpPr>
        <p:spPr>
          <a:xfrm>
            <a:off x="4762320" y="2493016"/>
            <a:ext cx="560387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五代机</a:t>
            </a:r>
          </a:p>
        </p:txBody>
      </p:sp>
      <p:sp>
        <p:nvSpPr>
          <p:cNvPr id="95" name="object 44">
            <a:extLst>
              <a:ext uri="{FF2B5EF4-FFF2-40B4-BE49-F238E27FC236}">
                <a16:creationId xmlns:a16="http://schemas.microsoft.com/office/drawing/2014/main" id="{65341E10-3376-428D-8F18-22358C4FAEE3}"/>
              </a:ext>
            </a:extLst>
          </p:cNvPr>
          <p:cNvSpPr txBox="1"/>
          <p:nvPr/>
        </p:nvSpPr>
        <p:spPr>
          <a:xfrm>
            <a:off x="4494032" y="2859728"/>
            <a:ext cx="10953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神经网络重生</a:t>
            </a:r>
          </a:p>
        </p:txBody>
      </p:sp>
      <p:sp>
        <p:nvSpPr>
          <p:cNvPr id="96" name="object 45">
            <a:extLst>
              <a:ext uri="{FF2B5EF4-FFF2-40B4-BE49-F238E27FC236}">
                <a16:creationId xmlns:a16="http://schemas.microsoft.com/office/drawing/2014/main" id="{EBDFA42A-9A19-47A2-BE12-50B3882DC722}"/>
              </a:ext>
            </a:extLst>
          </p:cNvPr>
          <p:cNvSpPr txBox="1"/>
          <p:nvPr/>
        </p:nvSpPr>
        <p:spPr>
          <a:xfrm>
            <a:off x="5918336" y="4535775"/>
            <a:ext cx="739775" cy="69115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71000"/>
              </a:lnSpc>
            </a:pPr>
            <a:r>
              <a:rPr lang="zh-CN" altLang="zh-CN" sz="1400" b="1" dirty="0">
                <a:ea typeface="微软雅黑" panose="020B0503020204020204" pitchFamily="34" charset="-122"/>
              </a:rPr>
              <a:t>未达预期  削减投入</a:t>
            </a:r>
          </a:p>
        </p:txBody>
      </p:sp>
      <p:sp>
        <p:nvSpPr>
          <p:cNvPr id="97" name="object 46">
            <a:extLst>
              <a:ext uri="{FF2B5EF4-FFF2-40B4-BE49-F238E27FC236}">
                <a16:creationId xmlns:a16="http://schemas.microsoft.com/office/drawing/2014/main" id="{5554D931-BE28-441F-BBA0-F9A180853ACE}"/>
              </a:ext>
            </a:extLst>
          </p:cNvPr>
          <p:cNvSpPr txBox="1"/>
          <p:nvPr/>
        </p:nvSpPr>
        <p:spPr>
          <a:xfrm>
            <a:off x="6885125" y="1957672"/>
            <a:ext cx="738187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摩尔定律</a:t>
            </a:r>
          </a:p>
        </p:txBody>
      </p:sp>
      <p:sp>
        <p:nvSpPr>
          <p:cNvPr id="98" name="object 47">
            <a:extLst>
              <a:ext uri="{FF2B5EF4-FFF2-40B4-BE49-F238E27FC236}">
                <a16:creationId xmlns:a16="http://schemas.microsoft.com/office/drawing/2014/main" id="{2445E2CF-A2A5-419D-BD82-D0A8B95FFB90}"/>
              </a:ext>
            </a:extLst>
          </p:cNvPr>
          <p:cNvSpPr txBox="1"/>
          <p:nvPr/>
        </p:nvSpPr>
        <p:spPr>
          <a:xfrm>
            <a:off x="6705737" y="2322797"/>
            <a:ext cx="10953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统计机器学习</a:t>
            </a:r>
          </a:p>
        </p:txBody>
      </p:sp>
      <p:sp>
        <p:nvSpPr>
          <p:cNvPr id="99" name="object 48">
            <a:extLst>
              <a:ext uri="{FF2B5EF4-FFF2-40B4-BE49-F238E27FC236}">
                <a16:creationId xmlns:a16="http://schemas.microsoft.com/office/drawing/2014/main" id="{9C38AAE5-2D3C-44F7-A247-186B95DD6014}"/>
              </a:ext>
            </a:extLst>
          </p:cNvPr>
          <p:cNvSpPr txBox="1"/>
          <p:nvPr/>
        </p:nvSpPr>
        <p:spPr>
          <a:xfrm>
            <a:off x="6796225" y="2689509"/>
            <a:ext cx="915987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AI广泛应用</a:t>
            </a:r>
          </a:p>
        </p:txBody>
      </p:sp>
      <p:sp>
        <p:nvSpPr>
          <p:cNvPr id="100" name="object 49">
            <a:extLst>
              <a:ext uri="{FF2B5EF4-FFF2-40B4-BE49-F238E27FC236}">
                <a16:creationId xmlns:a16="http://schemas.microsoft.com/office/drawing/2014/main" id="{12EF73DC-4EDC-488B-A21D-3A155D1961C6}"/>
              </a:ext>
            </a:extLst>
          </p:cNvPr>
          <p:cNvSpPr txBox="1"/>
          <p:nvPr/>
        </p:nvSpPr>
        <p:spPr>
          <a:xfrm>
            <a:off x="7572829" y="4636474"/>
            <a:ext cx="560387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大数据</a:t>
            </a:r>
          </a:p>
        </p:txBody>
      </p:sp>
      <p:sp>
        <p:nvSpPr>
          <p:cNvPr id="101" name="object 50">
            <a:extLst>
              <a:ext uri="{FF2B5EF4-FFF2-40B4-BE49-F238E27FC236}">
                <a16:creationId xmlns:a16="http://schemas.microsoft.com/office/drawing/2014/main" id="{623F8B73-BC06-428C-B76D-A719AD56335B}"/>
              </a:ext>
            </a:extLst>
          </p:cNvPr>
          <p:cNvSpPr txBox="1"/>
          <p:nvPr/>
        </p:nvSpPr>
        <p:spPr>
          <a:xfrm>
            <a:off x="7483929" y="5003187"/>
            <a:ext cx="739775" cy="2143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计算能力</a:t>
            </a:r>
          </a:p>
        </p:txBody>
      </p:sp>
      <p:sp>
        <p:nvSpPr>
          <p:cNvPr id="102" name="object 51">
            <a:extLst>
              <a:ext uri="{FF2B5EF4-FFF2-40B4-BE49-F238E27FC236}">
                <a16:creationId xmlns:a16="http://schemas.microsoft.com/office/drawing/2014/main" id="{A6EFAA00-7786-4EF6-BDB6-32EA20AECBA5}"/>
              </a:ext>
            </a:extLst>
          </p:cNvPr>
          <p:cNvSpPr txBox="1"/>
          <p:nvPr/>
        </p:nvSpPr>
        <p:spPr>
          <a:xfrm>
            <a:off x="7483929" y="5430224"/>
            <a:ext cx="739775" cy="2143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应用增多</a:t>
            </a:r>
          </a:p>
        </p:txBody>
      </p:sp>
      <p:sp>
        <p:nvSpPr>
          <p:cNvPr id="103" name="object 52">
            <a:extLst>
              <a:ext uri="{FF2B5EF4-FFF2-40B4-BE49-F238E27FC236}">
                <a16:creationId xmlns:a16="http://schemas.microsoft.com/office/drawing/2014/main" id="{EEFCBEA9-005D-4063-A17F-15B3451DE35B}"/>
              </a:ext>
            </a:extLst>
          </p:cNvPr>
          <p:cNvSpPr txBox="1"/>
          <p:nvPr/>
        </p:nvSpPr>
        <p:spPr>
          <a:xfrm>
            <a:off x="8165125" y="2277572"/>
            <a:ext cx="7397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深度学习</a:t>
            </a:r>
          </a:p>
        </p:txBody>
      </p:sp>
      <p:sp>
        <p:nvSpPr>
          <p:cNvPr id="104" name="object 54">
            <a:extLst>
              <a:ext uri="{FF2B5EF4-FFF2-40B4-BE49-F238E27FC236}">
                <a16:creationId xmlns:a16="http://schemas.microsoft.com/office/drawing/2014/main" id="{4729A2E5-1993-498A-811A-DD7594183D47}"/>
              </a:ext>
            </a:extLst>
          </p:cNvPr>
          <p:cNvSpPr/>
          <p:nvPr/>
        </p:nvSpPr>
        <p:spPr>
          <a:xfrm>
            <a:off x="22680" y="3333399"/>
            <a:ext cx="936625" cy="5953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05" name="object 56">
            <a:extLst>
              <a:ext uri="{FF2B5EF4-FFF2-40B4-BE49-F238E27FC236}">
                <a16:creationId xmlns:a16="http://schemas.microsoft.com/office/drawing/2014/main" id="{62648CE6-115B-48A0-891C-656BB3E64D6B}"/>
              </a:ext>
            </a:extLst>
          </p:cNvPr>
          <p:cNvSpPr/>
          <p:nvPr/>
        </p:nvSpPr>
        <p:spPr>
          <a:xfrm>
            <a:off x="8386900" y="3714399"/>
            <a:ext cx="611187" cy="373063"/>
          </a:xfrm>
          <a:custGeom>
            <a:avLst/>
            <a:gdLst/>
            <a:ahLst/>
            <a:cxnLst/>
            <a:rect l="l" t="t" r="r" b="b"/>
            <a:pathLst>
              <a:path w="611504" h="372110">
                <a:moveTo>
                  <a:pt x="305561" y="0"/>
                </a:moveTo>
                <a:lnTo>
                  <a:pt x="243973" y="3775"/>
                </a:lnTo>
                <a:lnTo>
                  <a:pt x="186612" y="14603"/>
                </a:lnTo>
                <a:lnTo>
                  <a:pt x="134708" y="31738"/>
                </a:lnTo>
                <a:lnTo>
                  <a:pt x="89487" y="54435"/>
                </a:lnTo>
                <a:lnTo>
                  <a:pt x="52178" y="81948"/>
                </a:lnTo>
                <a:lnTo>
                  <a:pt x="24008" y="113532"/>
                </a:lnTo>
                <a:lnTo>
                  <a:pt x="6206" y="148440"/>
                </a:lnTo>
                <a:lnTo>
                  <a:pt x="0" y="185927"/>
                </a:lnTo>
                <a:lnTo>
                  <a:pt x="6206" y="223415"/>
                </a:lnTo>
                <a:lnTo>
                  <a:pt x="24008" y="258323"/>
                </a:lnTo>
                <a:lnTo>
                  <a:pt x="52178" y="289907"/>
                </a:lnTo>
                <a:lnTo>
                  <a:pt x="89487" y="317420"/>
                </a:lnTo>
                <a:lnTo>
                  <a:pt x="134708" y="340117"/>
                </a:lnTo>
                <a:lnTo>
                  <a:pt x="186612" y="357252"/>
                </a:lnTo>
                <a:lnTo>
                  <a:pt x="243973" y="368080"/>
                </a:lnTo>
                <a:lnTo>
                  <a:pt x="305561" y="371856"/>
                </a:lnTo>
                <a:lnTo>
                  <a:pt x="367150" y="368080"/>
                </a:lnTo>
                <a:lnTo>
                  <a:pt x="424511" y="357252"/>
                </a:lnTo>
                <a:lnTo>
                  <a:pt x="476415" y="340117"/>
                </a:lnTo>
                <a:lnTo>
                  <a:pt x="521636" y="317420"/>
                </a:lnTo>
                <a:lnTo>
                  <a:pt x="558945" y="289907"/>
                </a:lnTo>
                <a:lnTo>
                  <a:pt x="587115" y="258323"/>
                </a:lnTo>
                <a:lnTo>
                  <a:pt x="604917" y="223415"/>
                </a:lnTo>
                <a:lnTo>
                  <a:pt x="611124" y="185927"/>
                </a:lnTo>
                <a:lnTo>
                  <a:pt x="604917" y="148440"/>
                </a:lnTo>
                <a:lnTo>
                  <a:pt x="587115" y="113532"/>
                </a:lnTo>
                <a:lnTo>
                  <a:pt x="558945" y="81948"/>
                </a:lnTo>
                <a:lnTo>
                  <a:pt x="521636" y="54435"/>
                </a:lnTo>
                <a:lnTo>
                  <a:pt x="476415" y="31738"/>
                </a:lnTo>
                <a:lnTo>
                  <a:pt x="424511" y="14603"/>
                </a:lnTo>
                <a:lnTo>
                  <a:pt x="367150" y="3775"/>
                </a:lnTo>
                <a:lnTo>
                  <a:pt x="30556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06" name="object 57">
            <a:extLst>
              <a:ext uri="{FF2B5EF4-FFF2-40B4-BE49-F238E27FC236}">
                <a16:creationId xmlns:a16="http://schemas.microsoft.com/office/drawing/2014/main" id="{2479F4BB-1338-497C-BD72-CBBAE12E29FE}"/>
              </a:ext>
            </a:extLst>
          </p:cNvPr>
          <p:cNvSpPr/>
          <p:nvPr/>
        </p:nvSpPr>
        <p:spPr>
          <a:xfrm>
            <a:off x="8386900" y="3714399"/>
            <a:ext cx="611187" cy="373063"/>
          </a:xfrm>
          <a:custGeom>
            <a:avLst/>
            <a:gdLst/>
            <a:ahLst/>
            <a:cxnLst/>
            <a:rect l="l" t="t" r="r" b="b"/>
            <a:pathLst>
              <a:path w="611504" h="372110">
                <a:moveTo>
                  <a:pt x="0" y="185927"/>
                </a:moveTo>
                <a:lnTo>
                  <a:pt x="24008" y="113532"/>
                </a:lnTo>
                <a:lnTo>
                  <a:pt x="52178" y="81948"/>
                </a:lnTo>
                <a:lnTo>
                  <a:pt x="89487" y="54435"/>
                </a:lnTo>
                <a:lnTo>
                  <a:pt x="134708" y="31738"/>
                </a:lnTo>
                <a:lnTo>
                  <a:pt x="186612" y="14603"/>
                </a:lnTo>
                <a:lnTo>
                  <a:pt x="243973" y="3775"/>
                </a:lnTo>
                <a:lnTo>
                  <a:pt x="305561" y="0"/>
                </a:lnTo>
                <a:lnTo>
                  <a:pt x="367150" y="3775"/>
                </a:lnTo>
                <a:lnTo>
                  <a:pt x="424511" y="14603"/>
                </a:lnTo>
                <a:lnTo>
                  <a:pt x="476415" y="31738"/>
                </a:lnTo>
                <a:lnTo>
                  <a:pt x="521636" y="54435"/>
                </a:lnTo>
                <a:lnTo>
                  <a:pt x="558945" y="81948"/>
                </a:lnTo>
                <a:lnTo>
                  <a:pt x="587115" y="113532"/>
                </a:lnTo>
                <a:lnTo>
                  <a:pt x="604917" y="148440"/>
                </a:lnTo>
                <a:lnTo>
                  <a:pt x="611124" y="185927"/>
                </a:lnTo>
                <a:lnTo>
                  <a:pt x="604917" y="223415"/>
                </a:lnTo>
                <a:lnTo>
                  <a:pt x="587115" y="258323"/>
                </a:lnTo>
                <a:lnTo>
                  <a:pt x="558945" y="289907"/>
                </a:lnTo>
                <a:lnTo>
                  <a:pt x="521636" y="317420"/>
                </a:lnTo>
                <a:lnTo>
                  <a:pt x="476415" y="340117"/>
                </a:lnTo>
                <a:lnTo>
                  <a:pt x="424511" y="357252"/>
                </a:lnTo>
                <a:lnTo>
                  <a:pt x="367150" y="368080"/>
                </a:lnTo>
                <a:lnTo>
                  <a:pt x="305561" y="371856"/>
                </a:lnTo>
                <a:lnTo>
                  <a:pt x="243973" y="368080"/>
                </a:lnTo>
                <a:lnTo>
                  <a:pt x="186612" y="357252"/>
                </a:lnTo>
                <a:lnTo>
                  <a:pt x="134708" y="340117"/>
                </a:lnTo>
                <a:lnTo>
                  <a:pt x="89487" y="317420"/>
                </a:lnTo>
                <a:lnTo>
                  <a:pt x="52178" y="289907"/>
                </a:lnTo>
                <a:lnTo>
                  <a:pt x="24008" y="258323"/>
                </a:lnTo>
                <a:lnTo>
                  <a:pt x="6206" y="223415"/>
                </a:lnTo>
                <a:lnTo>
                  <a:pt x="0" y="185927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07" name="object 58">
            <a:extLst>
              <a:ext uri="{FF2B5EF4-FFF2-40B4-BE49-F238E27FC236}">
                <a16:creationId xmlns:a16="http://schemas.microsoft.com/office/drawing/2014/main" id="{51870BB2-880D-4A9B-8A8C-18CD16F7C2D4}"/>
              </a:ext>
            </a:extLst>
          </p:cNvPr>
          <p:cNvSpPr txBox="1"/>
          <p:nvPr/>
        </p:nvSpPr>
        <p:spPr>
          <a:xfrm>
            <a:off x="8478975" y="3801712"/>
            <a:ext cx="446087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2016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87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7D3BFB0-8A54-4F44-AE20-FE9176049C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目前人工智能所处的历史阶段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7E26B24-867A-4AE3-9612-6A5211F6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人工智能的历史由来</a:t>
            </a:r>
          </a:p>
        </p:txBody>
      </p:sp>
      <p:pic>
        <p:nvPicPr>
          <p:cNvPr id="4" name="图片 1" descr="C:\Users\Jiming\AppData\Local\Temp\WeChat Files\61f79e0a0726de5b1309a2440fc207cb.jpg">
            <a:extLst>
              <a:ext uri="{FF2B5EF4-FFF2-40B4-BE49-F238E27FC236}">
                <a16:creationId xmlns:a16="http://schemas.microsoft.com/office/drawing/2014/main" id="{25292B3A-73F9-4F22-8907-B902D3711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94" y="1796431"/>
            <a:ext cx="4240212" cy="2683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5C98371-269F-4A16-83CB-88B3E265850A}"/>
              </a:ext>
            </a:extLst>
          </p:cNvPr>
          <p:cNvSpPr txBox="1">
            <a:spLocks/>
          </p:cNvSpPr>
          <p:nvPr/>
        </p:nvSpPr>
        <p:spPr>
          <a:xfrm>
            <a:off x="246856" y="4591481"/>
            <a:ext cx="8650287" cy="199231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defRPr/>
            </a:pPr>
            <a:r>
              <a:rPr lang="zh-CN" altLang="en-US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人工智能相关技术刚刚越过曲线高峰（处于狂热期），是推动透明化身临其境体验技术发展的主要动力</a:t>
            </a:r>
          </a:p>
          <a:p>
            <a:pPr algn="just" eaLnBrk="1" hangingPunct="1">
              <a:defRPr/>
            </a:pPr>
            <a:r>
              <a:rPr lang="zh-CN" altLang="en-US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涉及透明化身临其境体验的人本技术（如智能工作空间、互联家庭、增强现实、虚拟现实、脑机接口）是拉动另外两大趋势的前沿技术</a:t>
            </a:r>
          </a:p>
          <a:p>
            <a:pPr algn="just" eaLnBrk="1" hangingPunct="1">
              <a:defRPr/>
            </a:pPr>
            <a:r>
              <a:rPr lang="zh-CN" altLang="en-US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数字平台在曲线上处于快速上升期，其中的量子计算和区块链将在今后</a:t>
            </a:r>
            <a:r>
              <a:rPr lang="en-US" altLang="zh-CN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5—10</a:t>
            </a:r>
            <a:r>
              <a:rPr lang="zh-CN" altLang="en-US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年带来变革性的影响</a:t>
            </a:r>
          </a:p>
        </p:txBody>
      </p:sp>
    </p:spTree>
    <p:extLst>
      <p:ext uri="{BB962C8B-B14F-4D97-AF65-F5344CB8AC3E}">
        <p14:creationId xmlns:p14="http://schemas.microsoft.com/office/powerpoint/2010/main" val="187012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E2CF66E-49EC-4F13-99F4-A10BA710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为什么要学习人工智能？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4A9939-F32B-4C5A-B001-FE02F20543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5" y="1124744"/>
            <a:ext cx="7637618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307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1829</Words>
  <Application>Microsoft Office PowerPoint</Application>
  <PresentationFormat>全屏显示(4:3)</PresentationFormat>
  <Paragraphs>290</Paragraphs>
  <Slides>42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微软雅黑</vt:lpstr>
      <vt:lpstr>Wingdings 2</vt:lpstr>
      <vt:lpstr>Calibri</vt:lpstr>
      <vt:lpstr>Source Han Sans Light</vt:lpstr>
      <vt:lpstr>黑体</vt:lpstr>
      <vt:lpstr>腾祥嘉丽线黑简</vt:lpstr>
      <vt:lpstr>Wingdings</vt:lpstr>
      <vt:lpstr>Arial</vt:lpstr>
      <vt:lpstr>Open Sans Light</vt:lpstr>
      <vt:lpstr>思源黑体 CN Light</vt:lpstr>
      <vt:lpstr>Office 主题​​</vt:lpstr>
      <vt:lpstr>机器学习与智能数据处理</vt:lpstr>
      <vt:lpstr>自我介绍</vt:lpstr>
      <vt:lpstr>欢迎学习这门课程！</vt:lpstr>
      <vt:lpstr>人工智能的历史由来</vt:lpstr>
      <vt:lpstr>人工智能的历史由来</vt:lpstr>
      <vt:lpstr>人工智能的历史由来</vt:lpstr>
      <vt:lpstr>人工智能的历史由来</vt:lpstr>
      <vt:lpstr>人工智能的历史由来</vt:lpstr>
      <vt:lpstr>为什么要学习人工智能？</vt:lpstr>
      <vt:lpstr>ChatGPT</vt:lpstr>
      <vt:lpstr>Midjourney</vt:lpstr>
      <vt:lpstr>为什么要学习人工智能？</vt:lpstr>
      <vt:lpstr>课程所学习的知识</vt:lpstr>
      <vt:lpstr>课程教材</vt:lpstr>
      <vt:lpstr>课程教材</vt:lpstr>
      <vt:lpstr>课程教材</vt:lpstr>
      <vt:lpstr>HuggingFace Transformers</vt:lpstr>
      <vt:lpstr>课程教材</vt:lpstr>
      <vt:lpstr>课程教材</vt:lpstr>
      <vt:lpstr>相关研究领域</vt:lpstr>
      <vt:lpstr>相关研究领域</vt:lpstr>
      <vt:lpstr>相关研究领域</vt:lpstr>
      <vt:lpstr>相关研究领域</vt:lpstr>
      <vt:lpstr>课程安排</vt:lpstr>
      <vt:lpstr>课程大纲</vt:lpstr>
      <vt:lpstr>课程评分</vt:lpstr>
      <vt:lpstr>期末作业</vt:lpstr>
      <vt:lpstr>Poster海报墙环节</vt:lpstr>
      <vt:lpstr>几个要求</vt:lpstr>
      <vt:lpstr>环境安装</vt:lpstr>
      <vt:lpstr>集成开发环境</vt:lpstr>
      <vt:lpstr>集成开发环境</vt:lpstr>
      <vt:lpstr>集成开发环境</vt:lpstr>
      <vt:lpstr>集成开发环境</vt:lpstr>
      <vt:lpstr>集成开发环境</vt:lpstr>
      <vt:lpstr>集成开发环境</vt:lpstr>
      <vt:lpstr>Pycharm设置interpreter</vt:lpstr>
      <vt:lpstr>Pycharm设置interpreter</vt:lpstr>
      <vt:lpstr>Pycharm设置interpreter</vt:lpstr>
      <vt:lpstr>测试</vt:lpstr>
      <vt:lpstr>Kaggle</vt:lpstr>
      <vt:lpstr>Colab</vt:lpstr>
    </vt:vector>
  </TitlesOfParts>
  <Company>YNU VMC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GongJian</dc:creator>
  <cp:lastModifiedBy>津 王</cp:lastModifiedBy>
  <cp:revision>105</cp:revision>
  <dcterms:created xsi:type="dcterms:W3CDTF">2016-11-29T04:36:55Z</dcterms:created>
  <dcterms:modified xsi:type="dcterms:W3CDTF">2024-08-21T08:08:41Z</dcterms:modified>
</cp:coreProperties>
</file>